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 id="2147485242" r:id="rId4"/>
  </p:sldMasterIdLst>
  <p:notesMasterIdLst>
    <p:notesMasterId r:id="rId67"/>
  </p:notesMasterIdLst>
  <p:handoutMasterIdLst>
    <p:handoutMasterId r:id="rId68"/>
  </p:handoutMasterIdLst>
  <p:sldIdLst>
    <p:sldId id="364" r:id="rId5"/>
    <p:sldId id="606" r:id="rId6"/>
    <p:sldId id="369" r:id="rId7"/>
    <p:sldId id="602" r:id="rId8"/>
    <p:sldId id="493" r:id="rId9"/>
    <p:sldId id="513" r:id="rId10"/>
    <p:sldId id="605" r:id="rId11"/>
    <p:sldId id="481" r:id="rId12"/>
    <p:sldId id="483" r:id="rId13"/>
    <p:sldId id="541" r:id="rId14"/>
    <p:sldId id="542" r:id="rId15"/>
    <p:sldId id="545" r:id="rId16"/>
    <p:sldId id="546" r:id="rId17"/>
    <p:sldId id="547" r:id="rId18"/>
    <p:sldId id="548" r:id="rId19"/>
    <p:sldId id="549" r:id="rId20"/>
    <p:sldId id="551" r:id="rId21"/>
    <p:sldId id="550" r:id="rId22"/>
    <p:sldId id="552" r:id="rId23"/>
    <p:sldId id="553" r:id="rId24"/>
    <p:sldId id="554" r:id="rId25"/>
    <p:sldId id="555" r:id="rId26"/>
    <p:sldId id="607" r:id="rId27"/>
    <p:sldId id="574" r:id="rId28"/>
    <p:sldId id="575" r:id="rId29"/>
    <p:sldId id="558" r:id="rId30"/>
    <p:sldId id="559" r:id="rId31"/>
    <p:sldId id="560" r:id="rId32"/>
    <p:sldId id="593" r:id="rId33"/>
    <p:sldId id="594" r:id="rId34"/>
    <p:sldId id="595" r:id="rId35"/>
    <p:sldId id="596" r:id="rId36"/>
    <p:sldId id="597" r:id="rId37"/>
    <p:sldId id="598" r:id="rId38"/>
    <p:sldId id="599" r:id="rId39"/>
    <p:sldId id="600" r:id="rId40"/>
    <p:sldId id="592" r:id="rId41"/>
    <p:sldId id="601" r:id="rId42"/>
    <p:sldId id="577" r:id="rId43"/>
    <p:sldId id="578" r:id="rId44"/>
    <p:sldId id="500" r:id="rId45"/>
    <p:sldId id="510" r:id="rId46"/>
    <p:sldId id="603" r:id="rId47"/>
    <p:sldId id="532" r:id="rId48"/>
    <p:sldId id="509" r:id="rId49"/>
    <p:sldId id="579" r:id="rId50"/>
    <p:sldId id="484" r:id="rId51"/>
    <p:sldId id="580" r:id="rId52"/>
    <p:sldId id="581" r:id="rId53"/>
    <p:sldId id="583" r:id="rId54"/>
    <p:sldId id="489" r:id="rId55"/>
    <p:sldId id="259" r:id="rId56"/>
    <p:sldId id="492" r:id="rId57"/>
    <p:sldId id="604" r:id="rId58"/>
    <p:sldId id="584" r:id="rId59"/>
    <p:sldId id="585" r:id="rId60"/>
    <p:sldId id="586" r:id="rId61"/>
    <p:sldId id="588" r:id="rId62"/>
    <p:sldId id="589" r:id="rId63"/>
    <p:sldId id="591" r:id="rId64"/>
    <p:sldId id="507" r:id="rId65"/>
    <p:sldId id="516" r:id="rId66"/>
  </p:sldIdLst>
  <p:sldSz cx="6858000" cy="5143500"/>
  <p:notesSz cx="6950075" cy="9236075"/>
  <p:custDataLst>
    <p:tags r:id="rId6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n, Helen (ACS Consultant)" initials="SH(C" lastIdx="1" clrIdx="0">
    <p:extLst>
      <p:ext uri="{19B8F6BF-5375-455C-9EA6-DF929625EA0E}">
        <p15:presenceInfo xmlns:p15="http://schemas.microsoft.com/office/powerpoint/2012/main" userId="S::helen.shin@acs.nyc.gov::8d60915d-c919-4647-964e-4d5cd8181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0066"/>
    <a:srgbClr val="FF3300"/>
    <a:srgbClr val="B01BEB"/>
    <a:srgbClr val="FF00FF"/>
    <a:srgbClr val="553278"/>
    <a:srgbClr val="646569"/>
    <a:srgbClr val="80469A"/>
    <a:srgbClr val="D9B11D"/>
    <a:srgbClr val="E8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0" autoAdjust="0"/>
    <p:restoredTop sz="94660"/>
  </p:normalViewPr>
  <p:slideViewPr>
    <p:cSldViewPr>
      <p:cViewPr varScale="1">
        <p:scale>
          <a:sx n="87" d="100"/>
          <a:sy n="87" d="100"/>
        </p:scale>
        <p:origin x="1356" y="84"/>
      </p:cViewPr>
      <p:guideLst>
        <p:guide orient="horz" pos="1620"/>
        <p:guide pos="216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3918"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Expression</a:t>
          </a:r>
        </a:p>
        <a:p>
          <a:r>
            <a:rPr lang="en-US" sz="1400" b="1" dirty="0">
              <a:solidFill>
                <a:schemeClr val="accent4"/>
              </a:solidFill>
              <a:latin typeface="Arial" panose="020B0604020202020204" pitchFamily="34" charset="0"/>
              <a:cs typeface="Arial" panose="020B0604020202020204" pitchFamily="34" charset="0"/>
            </a:rPr>
            <a:t>(Behavior)</a:t>
          </a:r>
          <a:br>
            <a:rPr lang="en-US" sz="1400" b="1" dirty="0">
              <a:solidFill>
                <a:schemeClr val="accent4"/>
              </a:solidFill>
              <a:latin typeface="Arial" panose="020B0604020202020204" pitchFamily="34" charset="0"/>
              <a:cs typeface="Arial" panose="020B0604020202020204" pitchFamily="34" charset="0"/>
            </a:rPr>
          </a:br>
          <a:endParaRPr lang="en-US" sz="1400" b="1" dirty="0">
            <a:solidFill>
              <a:schemeClr val="accent4"/>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Expression</a:t>
          </a:r>
        </a:p>
        <a:p>
          <a:r>
            <a:rPr lang="en-US" sz="1400" b="1" dirty="0">
              <a:solidFill>
                <a:schemeClr val="accent4"/>
              </a:solidFill>
              <a:latin typeface="Arial" panose="020B0604020202020204" pitchFamily="34" charset="0"/>
              <a:cs typeface="Arial" panose="020B0604020202020204" pitchFamily="34" charset="0"/>
            </a:rPr>
            <a:t>(Behavior)</a:t>
          </a:r>
          <a:br>
            <a:rPr lang="en-US" sz="1400" b="1" dirty="0">
              <a:solidFill>
                <a:schemeClr val="accent4"/>
              </a:solidFill>
              <a:latin typeface="Arial" panose="020B0604020202020204" pitchFamily="34" charset="0"/>
              <a:cs typeface="Arial" panose="020B0604020202020204" pitchFamily="34" charset="0"/>
            </a:rPr>
          </a:br>
          <a:endParaRPr lang="en-US" sz="1400" b="1" dirty="0">
            <a:solidFill>
              <a:schemeClr val="accent4"/>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94427">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Expression</a:t>
          </a:r>
        </a:p>
        <a:p>
          <a:r>
            <a:rPr lang="en-US" sz="1400" b="1" dirty="0">
              <a:solidFill>
                <a:schemeClr val="accent4"/>
              </a:solidFill>
              <a:latin typeface="Arial" panose="020B0604020202020204" pitchFamily="34" charset="0"/>
              <a:cs typeface="Arial" panose="020B0604020202020204" pitchFamily="34" charset="0"/>
            </a:rPr>
            <a:t>(Behavior)</a:t>
          </a:r>
          <a:br>
            <a:rPr lang="en-US" sz="1400" b="1" dirty="0">
              <a:solidFill>
                <a:schemeClr val="accent4"/>
              </a:solidFill>
              <a:latin typeface="Arial" panose="020B0604020202020204" pitchFamily="34" charset="0"/>
              <a:cs typeface="Arial" panose="020B0604020202020204" pitchFamily="34" charset="0"/>
            </a:rPr>
          </a:br>
          <a:endParaRPr lang="en-US" sz="1400" b="1" dirty="0">
            <a:solidFill>
              <a:schemeClr val="accent4"/>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strike="noStrike" dirty="0">
              <a:solidFill>
                <a:schemeClr val="accent4"/>
              </a:solidFill>
              <a:latin typeface="Arial" panose="020B0604020202020204" pitchFamily="34" charset="0"/>
              <a:cs typeface="Arial" panose="020B0604020202020204" pitchFamily="34" charset="0"/>
            </a:rPr>
            <a:t>Relaxation</a:t>
          </a:r>
          <a:r>
            <a:rPr lang="en-US" sz="2000" b="1" strike="noStrike" dirty="0">
              <a:solidFill>
                <a:schemeClr val="accent3"/>
              </a:solidFill>
              <a:latin typeface="Arial" panose="020B0604020202020204" pitchFamily="34" charset="0"/>
              <a:cs typeface="Arial" panose="020B0604020202020204" pitchFamily="34" charset="0"/>
            </a:rPr>
            <a:t>? </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Expression</a:t>
          </a:r>
        </a:p>
        <a:p>
          <a:r>
            <a:rPr lang="en-US" sz="1400" b="1" dirty="0">
              <a:solidFill>
                <a:schemeClr val="accent4"/>
              </a:solidFill>
              <a:latin typeface="Arial" panose="020B0604020202020204" pitchFamily="34" charset="0"/>
              <a:cs typeface="Arial" panose="020B0604020202020204" pitchFamily="34" charset="0"/>
            </a:rPr>
            <a:t>(Behavior)</a:t>
          </a:r>
          <a:br>
            <a:rPr lang="en-US" sz="1400" b="1" dirty="0">
              <a:solidFill>
                <a:schemeClr val="accent4"/>
              </a:solidFill>
              <a:latin typeface="Arial" panose="020B0604020202020204" pitchFamily="34" charset="0"/>
              <a:cs typeface="Arial" panose="020B0604020202020204" pitchFamily="34" charset="0"/>
            </a:rPr>
          </a:br>
          <a:endParaRPr lang="en-US" sz="1400" b="1" dirty="0">
            <a:solidFill>
              <a:schemeClr val="accent4"/>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strike="noStrike" dirty="0">
              <a:solidFill>
                <a:schemeClr val="accent4"/>
              </a:solidFill>
              <a:latin typeface="Arial" panose="020B0604020202020204" pitchFamily="34" charset="0"/>
              <a:cs typeface="Arial" panose="020B0604020202020204" pitchFamily="34" charset="0"/>
            </a:rPr>
            <a:t>Relaxation</a:t>
          </a:r>
          <a:r>
            <a:rPr lang="en-US" sz="2000" b="1" strike="noStrike" dirty="0">
              <a:solidFill>
                <a:schemeClr val="accent3"/>
              </a:solidFill>
              <a:latin typeface="Arial" panose="020B0604020202020204" pitchFamily="34" charset="0"/>
              <a:cs typeface="Arial" panose="020B0604020202020204" pitchFamily="34" charset="0"/>
            </a:rPr>
            <a:t>?</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Expression</a:t>
          </a:r>
        </a:p>
        <a:p>
          <a:r>
            <a:rPr lang="en-US" sz="1400" b="1" dirty="0">
              <a:solidFill>
                <a:schemeClr val="accent4"/>
              </a:solidFill>
              <a:latin typeface="Arial" panose="020B0604020202020204" pitchFamily="34" charset="0"/>
              <a:cs typeface="Arial" panose="020B0604020202020204" pitchFamily="34" charset="0"/>
            </a:rPr>
            <a:t>(Behavior)</a:t>
          </a:r>
          <a:br>
            <a:rPr lang="en-US" sz="1400" b="1" dirty="0">
              <a:solidFill>
                <a:schemeClr val="accent4"/>
              </a:solidFill>
              <a:latin typeface="Arial" panose="020B0604020202020204" pitchFamily="34" charset="0"/>
              <a:cs typeface="Arial" panose="020B0604020202020204" pitchFamily="34" charset="0"/>
            </a:rPr>
          </a:br>
          <a:endParaRPr lang="en-US" sz="1400" b="1" dirty="0">
            <a:solidFill>
              <a:schemeClr val="accent4"/>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strike="noStrike" dirty="0">
              <a:solidFill>
                <a:schemeClr val="accent4"/>
              </a:solidFill>
              <a:latin typeface="Arial" panose="020B0604020202020204" pitchFamily="34" charset="0"/>
              <a:cs typeface="Arial" panose="020B0604020202020204" pitchFamily="34" charset="0"/>
            </a:rPr>
            <a:t>Relaxation</a:t>
          </a:r>
          <a:r>
            <a:rPr lang="en-US" sz="2000" b="1" strike="noStrike" dirty="0">
              <a:solidFill>
                <a:schemeClr val="accent3"/>
              </a:solidFill>
              <a:latin typeface="Arial" panose="020B0604020202020204" pitchFamily="34" charset="0"/>
              <a:cs typeface="Arial" panose="020B0604020202020204" pitchFamily="34" charset="0"/>
            </a:rPr>
            <a:t>?</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pPr>
            <a:lnSpc>
              <a:spcPct val="100000"/>
            </a:lnSpc>
            <a:spcAft>
              <a:spcPct val="35000"/>
            </a:spcAft>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spcAft>
              <a:spcPct val="35000"/>
            </a:spcAft>
          </a:pPr>
          <a:endParaRPr lang="en-US" sz="2000" b="1" dirty="0">
            <a:solidFill>
              <a:schemeClr val="accent4"/>
            </a:solidFill>
            <a:latin typeface="Arial" panose="020B0604020202020204" pitchFamily="34" charset="0"/>
            <a:cs typeface="Arial" panose="020B0604020202020204" pitchFamily="34" charset="0"/>
          </a:endParaRPr>
        </a:p>
        <a:p>
          <a:pPr>
            <a:lnSpc>
              <a:spcPct val="100000"/>
            </a:lnSpc>
            <a:spcAft>
              <a:spcPts val="0"/>
            </a:spcAft>
          </a:pPr>
          <a:r>
            <a:rPr lang="en-US" sz="20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 </a:t>
          </a: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endParaRPr lang="en-US" sz="2000" b="1" dirty="0">
            <a:solidFill>
              <a:schemeClr val="accent4"/>
            </a:solidFill>
            <a:latin typeface="Arial" panose="020B0604020202020204" pitchFamily="34" charset="0"/>
            <a:cs typeface="Arial" panose="020B0604020202020204" pitchFamily="34" charset="0"/>
          </a:endParaRPr>
        </a:p>
        <a:p>
          <a:r>
            <a:rPr lang="en-US" sz="2000" b="1" dirty="0">
              <a:solidFill>
                <a:schemeClr val="accent4"/>
              </a:solidFill>
              <a:latin typeface="Arial" panose="020B0604020202020204" pitchFamily="34" charset="0"/>
              <a:cs typeface="Arial" panose="020B0604020202020204" pitchFamily="34" charset="0"/>
            </a:rPr>
            <a:t>Expression</a:t>
          </a:r>
        </a:p>
        <a:p>
          <a:endParaRPr lang="en-US" sz="1400" b="1" dirty="0">
            <a:solidFill>
              <a:schemeClr val="tx2"/>
            </a:solidFill>
            <a:latin typeface="Arial" panose="020B0604020202020204" pitchFamily="34" charset="0"/>
            <a:cs typeface="Arial" panose="020B0604020202020204" pitchFamily="34" charset="0"/>
          </a:endParaRP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pPr>
            <a:lnSpc>
              <a:spcPct val="100000"/>
            </a:lnSpc>
          </a:pPr>
          <a:r>
            <a:rPr lang="en-US" sz="20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endParaRPr lang="en-US" sz="1400" b="1" dirty="0">
            <a:solidFill>
              <a:schemeClr val="tx2"/>
            </a:solidFill>
            <a:latin typeface="Arial" panose="020B0604020202020204" pitchFamily="34" charset="0"/>
            <a:cs typeface="Arial" panose="020B0604020202020204" pitchFamily="34" charset="0"/>
          </a:endParaRP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20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custScaleX="115411">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custRadScaleRad="99997" custRadScaleInc="-13741">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36394">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custScaleX="120982" custRadScaleRad="100596" custRadScaleInc="-4904">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r>
            <a:rPr lang="en-US" sz="1400" b="1" kern="1200" dirty="0">
              <a:solidFill>
                <a:schemeClr val="accent4"/>
              </a:solidFill>
              <a:latin typeface="Arial" panose="020B0604020202020204" pitchFamily="34" charset="0"/>
              <a:cs typeface="Arial" panose="020B0604020202020204" pitchFamily="34" charset="0"/>
            </a:rPr>
            <a:t>(Behavior)</a:t>
          </a:r>
          <a:br>
            <a:rPr lang="en-US" sz="14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accent4"/>
            </a:solidFill>
            <a:latin typeface="Arial" panose="020B0604020202020204" pitchFamily="34" charset="0"/>
            <a:cs typeface="Arial" panose="020B0604020202020204" pitchFamily="34" charset="0"/>
          </a:endParaRP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362201" y="174"/>
          <a:ext cx="1371611"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408291" y="46264"/>
        <a:ext cx="1279431" cy="851985"/>
      </dsp:txXfrm>
    </dsp:sp>
    <dsp:sp modelId="{AD60788F-CFD1-45C9-9E2E-D11A9C431275}">
      <dsp:nvSpPr>
        <dsp:cNvPr id="0" name=""/>
        <dsp:cNvSpPr/>
      </dsp:nvSpPr>
      <dsp:spPr>
        <a:xfrm>
          <a:off x="1488264" y="472257"/>
          <a:ext cx="3119485" cy="3119485"/>
        </a:xfrm>
        <a:custGeom>
          <a:avLst/>
          <a:gdLst/>
          <a:ahLst/>
          <a:cxnLst/>
          <a:rect l="0" t="0" r="0" b="0"/>
          <a:pathLst>
            <a:path>
              <a:moveTo>
                <a:pt x="2256541" y="164296"/>
              </a:moveTo>
              <a:arcTo wR="1559742" hR="1559742" stAng="17792081" swAng="2723818"/>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r>
            <a:rPr lang="en-US" sz="1400" b="1" kern="1200" dirty="0">
              <a:solidFill>
                <a:schemeClr val="accent4"/>
              </a:solidFill>
              <a:latin typeface="Arial" panose="020B0604020202020204" pitchFamily="34" charset="0"/>
              <a:cs typeface="Arial" panose="020B0604020202020204" pitchFamily="34" charset="0"/>
            </a:rPr>
            <a:t>(Behavior)</a:t>
          </a:r>
          <a:br>
            <a:rPr lang="en-US" sz="14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accent4"/>
            </a:solidFill>
            <a:latin typeface="Arial" panose="020B0604020202020204" pitchFamily="34" charset="0"/>
            <a:cs typeface="Arial" panose="020B0604020202020204" pitchFamily="34" charset="0"/>
          </a:endParaRP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915" y="1075986"/>
              </a:moveTo>
              <a:arcTo wR="1559742" hR="1559742" stAng="11884101" swAng="2723818"/>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r>
            <a:rPr lang="en-US" sz="1400" b="1" kern="1200" dirty="0">
              <a:solidFill>
                <a:schemeClr val="accent4"/>
              </a:solidFill>
              <a:latin typeface="Arial" panose="020B0604020202020204" pitchFamily="34" charset="0"/>
              <a:cs typeface="Arial" panose="020B0604020202020204" pitchFamily="34" charset="0"/>
            </a:rPr>
            <a:t>(Behavior)</a:t>
          </a:r>
          <a:br>
            <a:rPr lang="en-US" sz="14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accent4"/>
            </a:solidFill>
            <a:latin typeface="Arial" panose="020B0604020202020204" pitchFamily="34" charset="0"/>
            <a:cs typeface="Arial" panose="020B0604020202020204" pitchFamily="34" charset="0"/>
          </a:endParaRP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strike="noStrike" kern="1200" dirty="0">
              <a:solidFill>
                <a:schemeClr val="accent4"/>
              </a:solidFill>
              <a:latin typeface="Arial" panose="020B0604020202020204" pitchFamily="34" charset="0"/>
              <a:cs typeface="Arial" panose="020B0604020202020204" pitchFamily="34" charset="0"/>
            </a:rPr>
            <a:t>Relaxation</a:t>
          </a:r>
          <a:r>
            <a:rPr lang="en-US" sz="2000" b="1" strike="noStrike" kern="1200" dirty="0">
              <a:solidFill>
                <a:schemeClr val="accent3"/>
              </a:solidFill>
              <a:latin typeface="Arial" panose="020B0604020202020204" pitchFamily="34" charset="0"/>
              <a:cs typeface="Arial" panose="020B0604020202020204" pitchFamily="34" charset="0"/>
            </a:rPr>
            <a:t>? </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r>
            <a:rPr lang="en-US" sz="1400" b="1" kern="1200" dirty="0">
              <a:solidFill>
                <a:schemeClr val="accent4"/>
              </a:solidFill>
              <a:latin typeface="Arial" panose="020B0604020202020204" pitchFamily="34" charset="0"/>
              <a:cs typeface="Arial" panose="020B0604020202020204" pitchFamily="34" charset="0"/>
            </a:rPr>
            <a:t>(Behavior)</a:t>
          </a:r>
          <a:br>
            <a:rPr lang="en-US" sz="14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accent4"/>
            </a:solidFill>
            <a:latin typeface="Arial" panose="020B0604020202020204" pitchFamily="34" charset="0"/>
            <a:cs typeface="Arial" panose="020B0604020202020204" pitchFamily="34" charset="0"/>
          </a:endParaRP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strike="noStrike" kern="1200" dirty="0">
              <a:solidFill>
                <a:schemeClr val="accent4"/>
              </a:solidFill>
              <a:latin typeface="Arial" panose="020B0604020202020204" pitchFamily="34" charset="0"/>
              <a:cs typeface="Arial" panose="020B0604020202020204" pitchFamily="34" charset="0"/>
            </a:rPr>
            <a:t>Relaxation</a:t>
          </a:r>
          <a:r>
            <a:rPr lang="en-US" sz="2000" b="1" strike="noStrike" kern="1200" dirty="0">
              <a:solidFill>
                <a:schemeClr val="accent3"/>
              </a:solidFill>
              <a:latin typeface="Arial" panose="020B0604020202020204" pitchFamily="34" charset="0"/>
              <a:cs typeface="Arial" panose="020B0604020202020204" pitchFamily="34" charset="0"/>
            </a:rPr>
            <a:t>?</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255888" y="46264"/>
        <a:ext cx="1584236" cy="851985"/>
      </dsp:txXfrm>
    </dsp:sp>
    <dsp:sp modelId="{AD60788F-CFD1-45C9-9E2E-D11A9C431275}">
      <dsp:nvSpPr>
        <dsp:cNvPr id="0" name=""/>
        <dsp:cNvSpPr/>
      </dsp:nvSpPr>
      <dsp:spPr>
        <a:xfrm>
          <a:off x="1488264" y="472257"/>
          <a:ext cx="3119485" cy="3119485"/>
        </a:xfrm>
        <a:custGeom>
          <a:avLst/>
          <a:gdLst/>
          <a:ahLst/>
          <a:cxnLst/>
          <a:rect l="0" t="0" r="0" b="0"/>
          <a:pathLst>
            <a:path>
              <a:moveTo>
                <a:pt x="2406902" y="250117"/>
              </a:moveTo>
              <a:arcTo wR="1559742" hR="1559742" stAng="18173861"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9095"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r>
            <a:rPr lang="en-US" sz="1400" b="1" kern="1200" dirty="0">
              <a:solidFill>
                <a:schemeClr val="accent4"/>
              </a:solidFill>
              <a:latin typeface="Arial" panose="020B0604020202020204" pitchFamily="34" charset="0"/>
              <a:cs typeface="Arial" panose="020B0604020202020204" pitchFamily="34" charset="0"/>
            </a:rPr>
            <a:t>(Behavior)</a:t>
          </a:r>
          <a:br>
            <a:rPr lang="en-US" sz="14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accent4"/>
            </a:solidFill>
            <a:latin typeface="Arial" panose="020B0604020202020204" pitchFamily="34" charset="0"/>
            <a:cs typeface="Arial" panose="020B0604020202020204" pitchFamily="34" charset="0"/>
          </a:endParaRPr>
        </a:p>
      </dsp:txBody>
      <dsp:txXfrm>
        <a:off x="3775185" y="1606007"/>
        <a:ext cx="1665130" cy="851985"/>
      </dsp:txXfrm>
    </dsp:sp>
    <dsp:sp modelId="{DF60CFF6-E53A-4621-95AD-212F3E1EB25D}">
      <dsp:nvSpPr>
        <dsp:cNvPr id="0" name=""/>
        <dsp:cNvSpPr/>
      </dsp:nvSpPr>
      <dsp:spPr>
        <a:xfrm>
          <a:off x="1488264" y="472257"/>
          <a:ext cx="3119485" cy="3119485"/>
        </a:xfrm>
        <a:custGeom>
          <a:avLst/>
          <a:gdLst/>
          <a:ahLst/>
          <a:cxnLst/>
          <a:rect l="0" t="0" r="0" b="0"/>
          <a:pathLst>
            <a:path>
              <a:moveTo>
                <a:pt x="3043626" y="2040250"/>
              </a:moveTo>
              <a:arcTo wR="1559742" hR="1559742" stAng="1076573"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88264" y="472257"/>
          <a:ext cx="3119485" cy="3119485"/>
        </a:xfrm>
        <a:custGeom>
          <a:avLst/>
          <a:gdLst/>
          <a:ahLst/>
          <a:cxnLst/>
          <a:rect l="0" t="0" r="0" b="0"/>
          <a:pathLst>
            <a:path>
              <a:moveTo>
                <a:pt x="562320" y="2758886"/>
              </a:moveTo>
              <a:arcTo wR="1559742" hR="1559742" stAng="7785178" swAng="1938249"/>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9594" y="1559917"/>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strike="noStrike" kern="1200" dirty="0">
              <a:solidFill>
                <a:schemeClr val="accent4"/>
              </a:solidFill>
              <a:latin typeface="Arial" panose="020B0604020202020204" pitchFamily="34" charset="0"/>
              <a:cs typeface="Arial" panose="020B0604020202020204" pitchFamily="34" charset="0"/>
            </a:rPr>
            <a:t>Relaxation</a:t>
          </a:r>
          <a:r>
            <a:rPr lang="en-US" sz="2000" b="1" strike="noStrike" kern="1200" dirty="0">
              <a:solidFill>
                <a:schemeClr val="accent3"/>
              </a:solidFill>
              <a:latin typeface="Arial" panose="020B0604020202020204" pitchFamily="34" charset="0"/>
              <a:cs typeface="Arial" panose="020B0604020202020204" pitchFamily="34" charset="0"/>
            </a:rPr>
            <a:t>?</a:t>
          </a:r>
        </a:p>
      </dsp:txBody>
      <dsp:txXfrm>
        <a:off x="655684" y="1606007"/>
        <a:ext cx="1665159" cy="851985"/>
      </dsp:txXfrm>
    </dsp:sp>
    <dsp:sp modelId="{C13DE924-BCBA-4A70-B3A8-ACA02DAFE39C}">
      <dsp:nvSpPr>
        <dsp:cNvPr id="0" name=""/>
        <dsp:cNvSpPr/>
      </dsp:nvSpPr>
      <dsp:spPr>
        <a:xfrm>
          <a:off x="1488264" y="472257"/>
          <a:ext cx="3119485" cy="3119485"/>
        </a:xfrm>
        <a:custGeom>
          <a:avLst/>
          <a:gdLst/>
          <a:ahLst/>
          <a:cxnLst/>
          <a:rect l="0" t="0" r="0" b="0"/>
          <a:pathLst>
            <a:path>
              <a:moveTo>
                <a:pt x="76411" y="1077532"/>
              </a:moveTo>
              <a:arcTo wR="1559742" hR="1559742" stAng="11880517" swAng="2345621"/>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09798" y="174"/>
          <a:ext cx="1676416"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100000"/>
            </a:lnSpc>
            <a:spcBef>
              <a:spcPct val="0"/>
            </a:spcBef>
            <a:spcAft>
              <a:spcPts val="0"/>
            </a:spcAft>
            <a:buNone/>
          </a:pPr>
          <a:r>
            <a:rPr lang="en-US" sz="20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tx2"/>
              </a:solidFill>
              <a:latin typeface="Arial" panose="020B0604020202020204" pitchFamily="34" charset="0"/>
              <a:cs typeface="Arial" panose="020B0604020202020204" pitchFamily="34" charset="0"/>
            </a:rPr>
            <a:t> </a:t>
          </a:r>
        </a:p>
      </dsp:txBody>
      <dsp:txXfrm>
        <a:off x="2255888" y="46264"/>
        <a:ext cx="1584236" cy="851985"/>
      </dsp:txXfrm>
    </dsp:sp>
    <dsp:sp modelId="{AD60788F-CFD1-45C9-9E2E-D11A9C431275}">
      <dsp:nvSpPr>
        <dsp:cNvPr id="0" name=""/>
        <dsp:cNvSpPr/>
      </dsp:nvSpPr>
      <dsp:spPr>
        <a:xfrm>
          <a:off x="1488196" y="472213"/>
          <a:ext cx="3119485" cy="3119485"/>
        </a:xfrm>
        <a:custGeom>
          <a:avLst/>
          <a:gdLst/>
          <a:ahLst/>
          <a:cxnLst/>
          <a:rect l="0" t="0" r="0" b="0"/>
          <a:pathLst>
            <a:path>
              <a:moveTo>
                <a:pt x="2406022" y="249548"/>
              </a:moveTo>
              <a:arcTo wR="1559742" hR="1559742" stAng="18171552" swAng="2087800"/>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725013" y="144779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4"/>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Expression</a:t>
          </a:r>
        </a:p>
        <a:p>
          <a:pPr marL="0" lvl="0" indent="0" algn="ctr" defTabSz="889000">
            <a:lnSpc>
              <a:spcPct val="90000"/>
            </a:lnSpc>
            <a:spcBef>
              <a:spcPct val="0"/>
            </a:spcBef>
            <a:spcAft>
              <a:spcPct val="35000"/>
            </a:spcAft>
            <a:buNone/>
          </a:pPr>
          <a:endParaRPr lang="en-US" sz="1400" b="1" kern="1200" dirty="0">
            <a:solidFill>
              <a:schemeClr val="tx2"/>
            </a:solidFill>
            <a:latin typeface="Arial" panose="020B0604020202020204" pitchFamily="34" charset="0"/>
            <a:cs typeface="Arial" panose="020B0604020202020204" pitchFamily="34" charset="0"/>
          </a:endParaRPr>
        </a:p>
      </dsp:txBody>
      <dsp:txXfrm>
        <a:off x="3771103" y="1493887"/>
        <a:ext cx="1665130" cy="851985"/>
      </dsp:txXfrm>
    </dsp:sp>
    <dsp:sp modelId="{DF60CFF6-E53A-4621-95AD-212F3E1EB25D}">
      <dsp:nvSpPr>
        <dsp:cNvPr id="0" name=""/>
        <dsp:cNvSpPr/>
      </dsp:nvSpPr>
      <dsp:spPr>
        <a:xfrm>
          <a:off x="1488204" y="472306"/>
          <a:ext cx="3119485" cy="3119485"/>
        </a:xfrm>
        <a:custGeom>
          <a:avLst/>
          <a:gdLst/>
          <a:ahLst/>
          <a:cxnLst/>
          <a:rect l="0" t="0" r="0" b="0"/>
          <a:pathLst>
            <a:path>
              <a:moveTo>
                <a:pt x="3075063" y="1929337"/>
              </a:moveTo>
              <a:arcTo wR="1559742" hR="1559742" stAng="822427" swAng="2189780"/>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057403" y="3119659"/>
          <a:ext cx="1981208"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endParaRPr lang="en-US" sz="1400" b="1" kern="1200" dirty="0">
            <a:solidFill>
              <a:schemeClr val="tx2"/>
            </a:solidFill>
            <a:latin typeface="Arial" panose="020B0604020202020204" pitchFamily="34" charset="0"/>
            <a:cs typeface="Arial" panose="020B0604020202020204" pitchFamily="34" charset="0"/>
          </a:endParaRPr>
        </a:p>
      </dsp:txBody>
      <dsp:txXfrm>
        <a:off x="2103493" y="3165749"/>
        <a:ext cx="1889028" cy="851985"/>
      </dsp:txXfrm>
    </dsp:sp>
    <dsp:sp modelId="{A9BC68EC-6BD7-4349-B616-96BE7EBC3E52}">
      <dsp:nvSpPr>
        <dsp:cNvPr id="0" name=""/>
        <dsp:cNvSpPr/>
      </dsp:nvSpPr>
      <dsp:spPr>
        <a:xfrm>
          <a:off x="1474482" y="461055"/>
          <a:ext cx="3119485" cy="3119485"/>
        </a:xfrm>
        <a:custGeom>
          <a:avLst/>
          <a:gdLst/>
          <a:ahLst/>
          <a:cxnLst/>
          <a:rect l="0" t="0" r="0" b="0"/>
          <a:pathLst>
            <a:path>
              <a:moveTo>
                <a:pt x="576311" y="2770387"/>
              </a:moveTo>
              <a:arcTo wR="1559742" hR="1559742" stAng="7745259" swAng="1859195"/>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00816" y="1600201"/>
          <a:ext cx="1757339"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Arial" panose="020B0604020202020204" pitchFamily="34" charset="0"/>
              <a:cs typeface="Arial" panose="020B0604020202020204" pitchFamily="34" charset="0"/>
            </a:rPr>
            <a:t>Relaxation</a:t>
          </a:r>
        </a:p>
      </dsp:txBody>
      <dsp:txXfrm>
        <a:off x="646906" y="1646291"/>
        <a:ext cx="1665159" cy="851985"/>
      </dsp:txXfrm>
    </dsp:sp>
    <dsp:sp modelId="{C13DE924-BCBA-4A70-B3A8-ACA02DAFE39C}">
      <dsp:nvSpPr>
        <dsp:cNvPr id="0" name=""/>
        <dsp:cNvSpPr/>
      </dsp:nvSpPr>
      <dsp:spPr>
        <a:xfrm>
          <a:off x="1476419" y="479730"/>
          <a:ext cx="3119485" cy="3119485"/>
        </a:xfrm>
        <a:custGeom>
          <a:avLst/>
          <a:gdLst/>
          <a:ahLst/>
          <a:cxnLst/>
          <a:rect l="0" t="0" r="0" b="0"/>
          <a:pathLst>
            <a:path>
              <a:moveTo>
                <a:pt x="66295" y="1109840"/>
              </a:moveTo>
              <a:arcTo wR="1559742" hR="1559742" stAng="11805898" swAng="2450112"/>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4355"/>
            <a:ext cx="6950075" cy="459914"/>
          </a:xfrm>
          <a:prstGeom prst="rect">
            <a:avLst/>
          </a:prstGeom>
          <a:noFill/>
          <a:ln>
            <a:noFill/>
          </a:ln>
          <a:effectLst/>
        </p:spPr>
        <p:txBody>
          <a:bodyPr vert="horz" wrap="square" lIns="92763" tIns="46382" rIns="92763" bIns="46382" numCol="1" anchor="t" anchorCtr="0" compatLnSpc="1">
            <a:prstTxWarp prst="textNoShape">
              <a:avLst/>
            </a:prstTxWarp>
          </a:bodyPr>
          <a:lstStyle>
            <a:lvl1pPr algn="ctr" defTabSz="927958" eaLnBrk="1" hangingPunct="1">
              <a:defRPr sz="1000">
                <a:latin typeface="Verdana" pitchFamily="34" charset="0"/>
              </a:defRPr>
            </a:lvl1pPr>
          </a:lstStyle>
          <a:p>
            <a:pPr>
              <a:defRPr/>
            </a:pPr>
            <a:r>
              <a:rPr lang="en-US" dirty="0"/>
              <a:t>Online GPSII</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773012"/>
            <a:ext cx="6950075" cy="461489"/>
          </a:xfrm>
          <a:prstGeom prst="rect">
            <a:avLst/>
          </a:prstGeom>
          <a:noFill/>
          <a:ln>
            <a:noFill/>
          </a:ln>
          <a:effectLst/>
        </p:spPr>
        <p:txBody>
          <a:bodyPr vert="horz" wrap="square" lIns="92763" tIns="46382" rIns="92763" bIns="46382" numCol="1" anchor="b" anchorCtr="0" compatLnSpc="1">
            <a:prstTxWarp prst="textNoShape">
              <a:avLst/>
            </a:prstTxWarp>
          </a:bodyPr>
          <a:lstStyle>
            <a:lvl1pPr algn="ctr" defTabSz="926634"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10024" cy="461489"/>
          </a:xfrm>
          <a:prstGeom prst="rect">
            <a:avLst/>
          </a:prstGeom>
          <a:noFill/>
          <a:ln>
            <a:noFill/>
          </a:ln>
          <a:effectLst/>
        </p:spPr>
        <p:txBody>
          <a:bodyPr vert="horz" wrap="square" lIns="92763" tIns="46382" rIns="92763" bIns="46382" numCol="1" anchor="t" anchorCtr="0" compatLnSpc="1">
            <a:prstTxWarp prst="textNoShape">
              <a:avLst/>
            </a:prstTxWarp>
          </a:bodyPr>
          <a:lstStyle>
            <a:lvl1pPr defTabSz="927958" eaLnBrk="1" hangingPunct="1">
              <a:defRPr sz="1200">
                <a:latin typeface="Arial" pitchFamily="34" charset="0"/>
              </a:defRPr>
            </a:lvl1pPr>
          </a:lstStyle>
          <a:p>
            <a:pPr>
              <a:defRPr/>
            </a:pPr>
            <a:endParaRPr lang="en-US" dirty="0"/>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38481" y="0"/>
            <a:ext cx="3010024" cy="461489"/>
          </a:xfrm>
          <a:prstGeom prst="rect">
            <a:avLst/>
          </a:prstGeom>
          <a:noFill/>
          <a:ln>
            <a:noFill/>
          </a:ln>
          <a:effectLst/>
        </p:spPr>
        <p:txBody>
          <a:bodyPr vert="horz" wrap="square" lIns="92763" tIns="46382" rIns="92763" bIns="46382" numCol="1" anchor="t" anchorCtr="0" compatLnSpc="1">
            <a:prstTxWarp prst="textNoShape">
              <a:avLst/>
            </a:prstTxWarp>
          </a:bodyPr>
          <a:lstStyle>
            <a:lvl1pPr algn="r" defTabSz="927958" eaLnBrk="1" hangingPunct="1">
              <a:defRPr sz="1200">
                <a:latin typeface="Arial" pitchFamily="34" charset="0"/>
              </a:defRPr>
            </a:lvl1pPr>
          </a:lstStyle>
          <a:p>
            <a:pPr>
              <a:defRPr/>
            </a:pPr>
            <a:endParaRPr lang="en-US" dirty="0"/>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694379" y="4388081"/>
            <a:ext cx="5561317" cy="4154974"/>
          </a:xfrm>
          <a:prstGeom prst="rect">
            <a:avLst/>
          </a:prstGeom>
          <a:noFill/>
          <a:ln>
            <a:noFill/>
          </a:ln>
          <a:effectLst/>
        </p:spPr>
        <p:txBody>
          <a:bodyPr vert="horz" wrap="square" lIns="92763" tIns="46382" rIns="92763" bIns="463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773012"/>
            <a:ext cx="3010024" cy="461489"/>
          </a:xfrm>
          <a:prstGeom prst="rect">
            <a:avLst/>
          </a:prstGeom>
          <a:noFill/>
          <a:ln>
            <a:noFill/>
          </a:ln>
          <a:effectLst/>
        </p:spPr>
        <p:txBody>
          <a:bodyPr vert="horz" wrap="square" lIns="92763" tIns="46382" rIns="92763" bIns="46382" numCol="1" anchor="b" anchorCtr="0" compatLnSpc="1">
            <a:prstTxWarp prst="textNoShape">
              <a:avLst/>
            </a:prstTxWarp>
          </a:bodyPr>
          <a:lstStyle>
            <a:lvl1pPr defTabSz="927958" eaLnBrk="1" hangingPunct="1">
              <a:defRPr sz="1200">
                <a:latin typeface="Arial" pitchFamily="34" charset="0"/>
              </a:defRPr>
            </a:lvl1pPr>
          </a:lstStyle>
          <a:p>
            <a:pPr>
              <a:defRPr/>
            </a:pPr>
            <a:endParaRPr lang="en-US" dirty="0"/>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38481" y="8773012"/>
            <a:ext cx="3010024" cy="461489"/>
          </a:xfrm>
          <a:prstGeom prst="rect">
            <a:avLst/>
          </a:prstGeom>
          <a:noFill/>
          <a:ln>
            <a:noFill/>
          </a:ln>
          <a:effectLst/>
        </p:spPr>
        <p:txBody>
          <a:bodyPr vert="horz" wrap="square" lIns="92763" tIns="46382" rIns="92763" bIns="46382" numCol="1" anchor="b" anchorCtr="0" compatLnSpc="1">
            <a:prstTxWarp prst="textNoShape">
              <a:avLst/>
            </a:prstTxWarp>
          </a:bodyPr>
          <a:lstStyle>
            <a:lvl1pPr algn="r" defTabSz="926634" eaLnBrk="1" hangingPunct="1">
              <a:defRPr sz="1200"/>
            </a:lvl1pPr>
          </a:lstStyle>
          <a:p>
            <a:pPr>
              <a:defRPr/>
            </a:pPr>
            <a:fld id="{CEB12E2F-80C7-48A8-87C2-E80316250CE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42900" y="2581278"/>
            <a:ext cx="6172200" cy="486237"/>
          </a:xfrm>
          <a:prstGeom prst="rect">
            <a:avLst/>
          </a:prstGeom>
        </p:spPr>
        <p:txBody>
          <a:bodyPr anchor="b"/>
          <a:lstStyle>
            <a:lvl1pPr marL="0" indent="0">
              <a:buNone/>
              <a:defRPr sz="21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342900" y="1828803"/>
            <a:ext cx="6172200" cy="657225"/>
          </a:xfrm>
          <a:prstGeom prst="rect">
            <a:avLst/>
          </a:prstGeom>
        </p:spPr>
        <p:txBody>
          <a:bodyPr vert="horz" lIns="91440" tIns="45720" rIns="91440" bIns="45720" rtlCol="0" anchor="ctr">
            <a:noAutofit/>
          </a:bodyPr>
          <a:lstStyle>
            <a:lvl1pPr algn="l">
              <a:defRPr sz="3000" baseline="0"/>
            </a:lvl1pPr>
          </a:lstStyle>
          <a:p>
            <a:r>
              <a:rPr lang="en-US" dirty="0"/>
              <a:t>Master Title – Arial Bold</a:t>
            </a:r>
          </a:p>
        </p:txBody>
      </p:sp>
    </p:spTree>
    <p:custDataLst>
      <p:tags r:id="rId1"/>
    </p:custDataLst>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18989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727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extLst>
      <p:ext uri="{BB962C8B-B14F-4D97-AF65-F5344CB8AC3E}">
        <p14:creationId xmlns:p14="http://schemas.microsoft.com/office/powerpoint/2010/main" val="330885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extLst>
      <p:ext uri="{BB962C8B-B14F-4D97-AF65-F5344CB8AC3E}">
        <p14:creationId xmlns:p14="http://schemas.microsoft.com/office/powerpoint/2010/main" val="3280070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38595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17033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51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2900" y="1665976"/>
            <a:ext cx="3028950" cy="1600200"/>
          </a:xfrm>
          <a:prstGeom prst="rect">
            <a:avLst/>
          </a:prstGeom>
        </p:spPr>
        <p:txBody>
          <a:bodyPr vert="horz" lIns="91440" tIns="45720" rIns="91440" bIns="45720" rtlCol="0" anchor="ctr">
            <a:normAutofit/>
          </a:bodyPr>
          <a:lstStyle>
            <a:lvl1pPr algn="l">
              <a:defRPr sz="3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custDataLst>
      <p:tags r:id="rId1"/>
    </p:custDataLst>
    <p:extLst>
      <p:ext uri="{BB962C8B-B14F-4D97-AF65-F5344CB8AC3E}">
        <p14:creationId xmlns:p14="http://schemas.microsoft.com/office/powerpoint/2010/main" val="115624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2965921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4166472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0170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custDataLst>
      <p:tags r:id="rId1"/>
    </p:custDataLst>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1">
            <a:extLst>
              <a:ext uri="{FF2B5EF4-FFF2-40B4-BE49-F238E27FC236}">
                <a16:creationId xmlns:a16="http://schemas.microsoft.com/office/drawing/2014/main" id="{6FE99E8A-A4D5-4232-BD1F-31EDCF068968}"/>
              </a:ext>
            </a:extLst>
          </p:cNvPr>
          <p:cNvSpPr txBox="1">
            <a:spLocks/>
          </p:cNvSpPr>
          <p:nvPr userDrawn="1"/>
        </p:nvSpPr>
        <p:spPr>
          <a:xfrm>
            <a:off x="-205740" y="4917485"/>
            <a:ext cx="123444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Online Version</a:t>
            </a:r>
          </a:p>
        </p:txBody>
      </p:sp>
    </p:spTree>
    <p:custDataLst>
      <p:tags r:id="rId1"/>
    </p:custDataLst>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custDataLst>
      <p:tags r:id="rId1"/>
    </p:custDataLst>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custDataLst>
      <p:tags r:id="rId1"/>
    </p:custDataLst>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custDataLst>
      <p:tags r:id="rId1"/>
    </p:custDataLst>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1" y="180032"/>
            <a:ext cx="4774424" cy="1097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t>10/16/2020</a:t>
            </a:fld>
            <a:endParaRPr lang="en-US" dirty="0"/>
          </a:p>
        </p:txBody>
      </p:sp>
      <p:sp>
        <p:nvSpPr>
          <p:cNvPr id="5" name="Footer Placeholder 4"/>
          <p:cNvSpPr>
            <a:spLocks noGrp="1"/>
          </p:cNvSpPr>
          <p:nvPr>
            <p:ph type="ftr" sz="quarter" idx="3"/>
          </p:nvPr>
        </p:nvSpPr>
        <p:spPr>
          <a:xfrm>
            <a:off x="2343150" y="4767269"/>
            <a:ext cx="21717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dirty="0"/>
              <a:t>GPSII/MAPP Leader’s Guide   September 2014</a:t>
            </a:r>
          </a:p>
        </p:txBody>
      </p:sp>
      <p:sp>
        <p:nvSpPr>
          <p:cNvPr id="6" name="Slide Number Placeholder 5"/>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1"/>
          <p:cNvSpPr txBox="1">
            <a:spLocks/>
          </p:cNvSpPr>
          <p:nvPr/>
        </p:nvSpPr>
        <p:spPr>
          <a:xfrm>
            <a:off x="342900" y="3943352"/>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788" smtClean="0">
                <a:solidFill>
                  <a:schemeClr val="bg1"/>
                </a:solidFill>
              </a:rPr>
              <a:pPr/>
              <a:t>October 16, 2020</a:t>
            </a:fld>
            <a:endParaRPr lang="en-US" sz="788" dirty="0">
              <a:solidFill>
                <a:schemeClr val="bg1"/>
              </a:solidFill>
            </a:endParaRPr>
          </a:p>
          <a:p>
            <a:r>
              <a:rPr lang="en-US" sz="788" dirty="0">
                <a:solidFill>
                  <a:schemeClr val="bg1"/>
                </a:solidFill>
              </a:rPr>
              <a:t>Online Version</a:t>
            </a:r>
          </a:p>
        </p:txBody>
      </p:sp>
    </p:spTree>
    <p:custDataLst>
      <p:tags r:id="rId3"/>
    </p:custDataLst>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514313" rtl="0" eaLnBrk="1" latinLnBrk="0" hangingPunct="1">
        <a:spcBef>
          <a:spcPct val="0"/>
        </a:spcBef>
        <a:buNone/>
        <a:defRPr sz="2250" b="1" kern="1200">
          <a:solidFill>
            <a:srgbClr val="002D73"/>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1540456"/>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solidFill>
                  <a:srgbClr val="002D73"/>
                </a:solidFill>
              </a:rPr>
              <a:pPr/>
              <a:t>October 16, 2020</a:t>
            </a:fld>
            <a:endParaRPr lang="en-US" sz="900" dirty="0">
              <a:solidFill>
                <a:srgbClr val="002D73"/>
              </a:solidFill>
            </a:endParaRPr>
          </a:p>
        </p:txBody>
      </p:sp>
      <p:sp>
        <p:nvSpPr>
          <p:cNvPr id="13"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Date Placeholder 1">
            <a:extLst>
              <a:ext uri="{FF2B5EF4-FFF2-40B4-BE49-F238E27FC236}">
                <a16:creationId xmlns:a16="http://schemas.microsoft.com/office/drawing/2014/main" id="{C76FB236-8861-4D10-B3D7-D9F4C60B7D74}"/>
              </a:ext>
            </a:extLst>
          </p:cNvPr>
          <p:cNvSpPr txBox="1">
            <a:spLocks/>
          </p:cNvSpPr>
          <p:nvPr userDrawn="1"/>
        </p:nvSpPr>
        <p:spPr>
          <a:xfrm>
            <a:off x="5290524" y="4869656"/>
            <a:ext cx="1280160" cy="27432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GPSII/MAPP Online</a:t>
            </a:r>
          </a:p>
        </p:txBody>
      </p:sp>
    </p:spTree>
    <p:custDataLst>
      <p:tags r:id="rId3"/>
    </p:custDataLst>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514313"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October 16,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2" descr="Logo for the Office of Children and Family Services" title="OCFS Logo">
            <a:extLst>
              <a:ext uri="{FF2B5EF4-FFF2-40B4-BE49-F238E27FC236}">
                <a16:creationId xmlns:a16="http://schemas.microsoft.com/office/drawing/2014/main" id="{59947689-48A8-45B5-806C-CAA357F5C55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1">
            <a:extLst>
              <a:ext uri="{FF2B5EF4-FFF2-40B4-BE49-F238E27FC236}">
                <a16:creationId xmlns:a16="http://schemas.microsoft.com/office/drawing/2014/main" id="{F5C422C7-8514-4CE6-80C8-93A8AE6A4463}"/>
              </a:ext>
            </a:extLst>
          </p:cNvPr>
          <p:cNvSpPr txBox="1">
            <a:spLocks/>
          </p:cNvSpPr>
          <p:nvPr userDrawn="1"/>
        </p:nvSpPr>
        <p:spPr>
          <a:xfrm>
            <a:off x="198120" y="4568190"/>
            <a:ext cx="640080" cy="36576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dirty="0">
                <a:solidFill>
                  <a:srgbClr val="002D73"/>
                </a:solidFill>
              </a:rPr>
              <a:t>Online</a:t>
            </a:r>
          </a:p>
          <a:p>
            <a:pPr algn="ctr"/>
            <a:r>
              <a:rPr lang="en-US" sz="1050" dirty="0">
                <a:solidFill>
                  <a:srgbClr val="002D73"/>
                </a:solidFill>
              </a:rPr>
              <a:t>GPSII</a:t>
            </a:r>
          </a:p>
        </p:txBody>
      </p:sp>
    </p:spTree>
    <p:custDataLst>
      <p:tags r:id="rId12"/>
    </p:custDataLst>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34863" y="4476750"/>
            <a:ext cx="1551687"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October 16,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2">
            <a:extLst>
              <a:ext uri="{FF2B5EF4-FFF2-40B4-BE49-F238E27FC236}">
                <a16:creationId xmlns:a16="http://schemas.microsoft.com/office/drawing/2014/main" id="{D36BA64C-4A83-43D1-B67F-B8068DB81F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08955" y="4463877"/>
            <a:ext cx="514350" cy="5060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18466"/>
      </p:ext>
    </p:extLst>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Online GPS II/MAPP</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r>
              <a:rPr lang="en-US" dirty="0"/>
              <a:t>Cycle of Need: </a:t>
            </a:r>
            <a:r>
              <a:rPr lang="en-US" dirty="0">
                <a:solidFill>
                  <a:schemeClr val="accent1"/>
                </a:solidFill>
              </a:rPr>
              <a:t>Attachment</a:t>
            </a: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314319245"/>
              </p:ext>
            </p:extLst>
          </p:nvPr>
        </p:nvGraphicFramePr>
        <p:xfrm>
          <a:off x="304800"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62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2EF5E5-1BAA-4791-A36B-8955FC31FA06}"/>
              </a:ext>
            </a:extLst>
          </p:cNvPr>
          <p:cNvSpPr>
            <a:spLocks noGrp="1"/>
          </p:cNvSpPr>
          <p:nvPr>
            <p:ph type="body" idx="1"/>
          </p:nvPr>
        </p:nvSpPr>
        <p:spPr/>
        <p:txBody>
          <a:bodyPr/>
          <a:lstStyle/>
          <a:p>
            <a:pPr marL="285750" indent="-228600">
              <a:lnSpc>
                <a:spcPct val="100000"/>
              </a:lnSpc>
              <a:spcAft>
                <a:spcPts val="1200"/>
              </a:spcAft>
              <a:buFont typeface="Arial" panose="020B0604020202020204" pitchFamily="34" charset="0"/>
              <a:buChar char="•"/>
            </a:pPr>
            <a:r>
              <a:rPr lang="en-US" sz="2400" dirty="0"/>
              <a:t>Carlos is five years old. </a:t>
            </a:r>
          </a:p>
          <a:p>
            <a:pPr marL="285750" indent="-228600">
              <a:lnSpc>
                <a:spcPct val="100000"/>
              </a:lnSpc>
              <a:spcAft>
                <a:spcPts val="1200"/>
              </a:spcAft>
              <a:buFont typeface="Arial" panose="020B0604020202020204" pitchFamily="34" charset="0"/>
              <a:buChar char="•"/>
            </a:pPr>
            <a:r>
              <a:rPr lang="en-US" sz="2400" dirty="0"/>
              <a:t>His mom is 23 years old, has two younger children, is a single parent with very little support.</a:t>
            </a:r>
          </a:p>
          <a:p>
            <a:pPr marL="285750" indent="-228600">
              <a:lnSpc>
                <a:spcPct val="100000"/>
              </a:lnSpc>
              <a:spcAft>
                <a:spcPts val="1200"/>
              </a:spcAft>
              <a:buFont typeface="Arial" panose="020B0604020202020204" pitchFamily="34" charset="0"/>
              <a:buChar char="•"/>
            </a:pPr>
            <a:r>
              <a:rPr lang="en-US" sz="2400" dirty="0"/>
              <a:t>When Carlos wants his mom’s attention and some physical affection, he “acts up” by having a temper tantrum. </a:t>
            </a:r>
          </a:p>
          <a:p>
            <a:endParaRPr lang="en-US" dirty="0"/>
          </a:p>
        </p:txBody>
      </p:sp>
      <p:sp>
        <p:nvSpPr>
          <p:cNvPr id="3" name="Text Placeholder 2">
            <a:extLst>
              <a:ext uri="{FF2B5EF4-FFF2-40B4-BE49-F238E27FC236}">
                <a16:creationId xmlns:a16="http://schemas.microsoft.com/office/drawing/2014/main" id="{5878E96B-7DD8-453A-A2AE-3B3E21B4C5BE}"/>
              </a:ext>
            </a:extLst>
          </p:cNvPr>
          <p:cNvSpPr>
            <a:spLocks noGrp="1"/>
          </p:cNvSpPr>
          <p:nvPr>
            <p:ph type="body" idx="13"/>
          </p:nvPr>
        </p:nvSpPr>
        <p:spPr/>
        <p:txBody>
          <a:bodyPr/>
          <a:lstStyle/>
          <a:p>
            <a:r>
              <a:rPr lang="en-US" dirty="0"/>
              <a:t>“Carlos” Case Example</a:t>
            </a:r>
          </a:p>
        </p:txBody>
      </p:sp>
    </p:spTree>
    <p:extLst>
      <p:ext uri="{BB962C8B-B14F-4D97-AF65-F5344CB8AC3E}">
        <p14:creationId xmlns:p14="http://schemas.microsoft.com/office/powerpoint/2010/main" val="21983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9FC2A-72D0-4217-9823-8B04C5DF2DB2}"/>
              </a:ext>
            </a:extLst>
          </p:cNvPr>
          <p:cNvSpPr>
            <a:spLocks noGrp="1"/>
          </p:cNvSpPr>
          <p:nvPr>
            <p:ph type="body" idx="1"/>
          </p:nvPr>
        </p:nvSpPr>
        <p:spPr>
          <a:xfrm>
            <a:off x="114300" y="1060591"/>
            <a:ext cx="6629400" cy="3076575"/>
          </a:xfrm>
        </p:spPr>
        <p:txBody>
          <a:bodyPr/>
          <a:lstStyle/>
          <a:p>
            <a:pPr marL="285750" indent="-228600">
              <a:spcAft>
                <a:spcPts val="600"/>
              </a:spcAft>
              <a:buFont typeface="Arial" panose="020B0604020202020204" pitchFamily="34" charset="0"/>
              <a:buChar char="•"/>
            </a:pPr>
            <a:r>
              <a:rPr lang="en-US" sz="2400" dirty="0"/>
              <a:t>His mom gets upset with Carlos and hits him repeatedly while screaming at him. </a:t>
            </a:r>
          </a:p>
          <a:p>
            <a:pPr marL="285750" indent="-228600">
              <a:spcAft>
                <a:spcPts val="600"/>
              </a:spcAft>
              <a:buFont typeface="Arial" panose="020B0604020202020204" pitchFamily="34" charset="0"/>
              <a:buChar char="•"/>
            </a:pPr>
            <a:r>
              <a:rPr lang="en-US" sz="2400" dirty="0"/>
              <a:t>Hitting continues until Carlos is bruised and sore.</a:t>
            </a:r>
          </a:p>
          <a:p>
            <a:pPr marL="285750" indent="-228600">
              <a:spcAft>
                <a:spcPts val="600"/>
              </a:spcAft>
              <a:buFont typeface="Arial" panose="020B0604020202020204" pitchFamily="34" charset="0"/>
              <a:buChar char="•"/>
            </a:pPr>
            <a:r>
              <a:rPr lang="en-US" sz="2400" dirty="0"/>
              <a:t>Carlos’s mom feels guilty. </a:t>
            </a:r>
          </a:p>
          <a:p>
            <a:pPr marL="285750" indent="-228600">
              <a:spcAft>
                <a:spcPts val="600"/>
              </a:spcAft>
              <a:buFont typeface="Arial" panose="020B0604020202020204" pitchFamily="34" charset="0"/>
              <a:buChar char="•"/>
            </a:pPr>
            <a:r>
              <a:rPr lang="en-US" sz="2400" dirty="0"/>
              <a:t>She hugs and kisses Carlos, then takes him to store to buy him ice cream and candy.</a:t>
            </a:r>
          </a:p>
          <a:p>
            <a:endParaRPr lang="en-US" dirty="0"/>
          </a:p>
        </p:txBody>
      </p:sp>
      <p:sp>
        <p:nvSpPr>
          <p:cNvPr id="3" name="Text Placeholder 2">
            <a:extLst>
              <a:ext uri="{FF2B5EF4-FFF2-40B4-BE49-F238E27FC236}">
                <a16:creationId xmlns:a16="http://schemas.microsoft.com/office/drawing/2014/main" id="{1B2A0DE3-ED13-4AB0-B396-732CB6B39EB6}"/>
              </a:ext>
            </a:extLst>
          </p:cNvPr>
          <p:cNvSpPr>
            <a:spLocks noGrp="1"/>
          </p:cNvSpPr>
          <p:nvPr>
            <p:ph type="body" idx="13"/>
          </p:nvPr>
        </p:nvSpPr>
        <p:spPr/>
        <p:txBody>
          <a:bodyPr/>
          <a:lstStyle/>
          <a:p>
            <a:r>
              <a:rPr lang="en-US" dirty="0"/>
              <a:t>“Carlos” Case Example (continued) </a:t>
            </a:r>
          </a:p>
          <a:p>
            <a:endParaRPr lang="en-US" dirty="0"/>
          </a:p>
        </p:txBody>
      </p:sp>
    </p:spTree>
    <p:extLst>
      <p:ext uri="{BB962C8B-B14F-4D97-AF65-F5344CB8AC3E}">
        <p14:creationId xmlns:p14="http://schemas.microsoft.com/office/powerpoint/2010/main" val="112725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pPr algn="ctr"/>
            <a:r>
              <a:rPr lang="en-US" dirty="0"/>
              <a:t>What need was Carlos expressing? </a:t>
            </a:r>
            <a:endParaRPr lang="en-US" dirty="0">
              <a:solidFill>
                <a:schemeClr val="accent1"/>
              </a:solidFill>
            </a:endParaRP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1967707797"/>
              </p:ext>
            </p:extLst>
          </p:nvPr>
        </p:nvGraphicFramePr>
        <p:xfrm>
          <a:off x="323850"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59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pPr algn="ctr"/>
            <a:r>
              <a:rPr lang="en-US" dirty="0"/>
              <a:t>Cycle of Need: </a:t>
            </a:r>
            <a:r>
              <a:rPr lang="en-US" sz="2000" dirty="0">
                <a:solidFill>
                  <a:schemeClr val="accent1"/>
                </a:solidFill>
              </a:rPr>
              <a:t>Carlos hugs mom</a:t>
            </a: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4076707296"/>
              </p:ext>
            </p:extLst>
          </p:nvPr>
        </p:nvGraphicFramePr>
        <p:xfrm>
          <a:off x="304800" y="7812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57CE73D-DB90-4FBE-8F2C-899704ED8015}"/>
              </a:ext>
            </a:extLst>
          </p:cNvPr>
          <p:cNvSpPr txBox="1"/>
          <p:nvPr/>
        </p:nvSpPr>
        <p:spPr>
          <a:xfrm>
            <a:off x="2598129" y="1504950"/>
            <a:ext cx="1348447" cy="584775"/>
          </a:xfrm>
          <a:prstGeom prst="rect">
            <a:avLst/>
          </a:prstGeom>
          <a:noFill/>
        </p:spPr>
        <p:txBody>
          <a:bodyPr wrap="none" rtlCol="0">
            <a:spAutoFit/>
          </a:bodyPr>
          <a:lstStyle/>
          <a:p>
            <a:pPr algn="ctr"/>
            <a:r>
              <a:rPr lang="en-US" sz="1600" b="1" dirty="0">
                <a:solidFill>
                  <a:schemeClr val="accent3"/>
                </a:solidFill>
              </a:rPr>
              <a:t>Attention &amp; </a:t>
            </a:r>
          </a:p>
          <a:p>
            <a:pPr algn="ctr"/>
            <a:r>
              <a:rPr lang="en-US" sz="1600" b="1" dirty="0">
                <a:solidFill>
                  <a:schemeClr val="accent3"/>
                </a:solidFill>
              </a:rPr>
              <a:t>Affection</a:t>
            </a:r>
          </a:p>
        </p:txBody>
      </p:sp>
      <p:sp>
        <p:nvSpPr>
          <p:cNvPr id="5" name="TextBox 4">
            <a:extLst>
              <a:ext uri="{FF2B5EF4-FFF2-40B4-BE49-F238E27FC236}">
                <a16:creationId xmlns:a16="http://schemas.microsoft.com/office/drawing/2014/main" id="{E837D41E-DF95-4C1C-9581-41CD4E312CD4}"/>
              </a:ext>
            </a:extLst>
          </p:cNvPr>
          <p:cNvSpPr txBox="1"/>
          <p:nvPr/>
        </p:nvSpPr>
        <p:spPr>
          <a:xfrm>
            <a:off x="4419600" y="2952750"/>
            <a:ext cx="1130438" cy="338554"/>
          </a:xfrm>
          <a:prstGeom prst="rect">
            <a:avLst/>
          </a:prstGeom>
          <a:noFill/>
        </p:spPr>
        <p:txBody>
          <a:bodyPr wrap="none" rtlCol="0">
            <a:spAutoFit/>
          </a:bodyPr>
          <a:lstStyle/>
          <a:p>
            <a:r>
              <a:rPr lang="en-US" sz="1600" b="1" dirty="0">
                <a:solidFill>
                  <a:schemeClr val="accent3"/>
                </a:solidFill>
              </a:rPr>
              <a:t>Hug mom</a:t>
            </a:r>
          </a:p>
        </p:txBody>
      </p:sp>
      <p:sp>
        <p:nvSpPr>
          <p:cNvPr id="6" name="TextBox 5">
            <a:extLst>
              <a:ext uri="{FF2B5EF4-FFF2-40B4-BE49-F238E27FC236}">
                <a16:creationId xmlns:a16="http://schemas.microsoft.com/office/drawing/2014/main" id="{E772BF49-3E56-4421-A8DD-C5080508FF37}"/>
              </a:ext>
            </a:extLst>
          </p:cNvPr>
          <p:cNvSpPr txBox="1"/>
          <p:nvPr/>
        </p:nvSpPr>
        <p:spPr>
          <a:xfrm>
            <a:off x="2209800" y="4400550"/>
            <a:ext cx="2438400" cy="338554"/>
          </a:xfrm>
          <a:prstGeom prst="rect">
            <a:avLst/>
          </a:prstGeom>
          <a:noFill/>
        </p:spPr>
        <p:txBody>
          <a:bodyPr wrap="square" rtlCol="0">
            <a:spAutoFit/>
          </a:bodyPr>
          <a:lstStyle/>
          <a:p>
            <a:r>
              <a:rPr lang="en-US" sz="1600" b="1" dirty="0">
                <a:solidFill>
                  <a:schemeClr val="accent3"/>
                </a:solidFill>
              </a:rPr>
              <a:t>Mom pushes him away</a:t>
            </a:r>
          </a:p>
        </p:txBody>
      </p:sp>
    </p:spTree>
    <p:extLst>
      <p:ext uri="{BB962C8B-B14F-4D97-AF65-F5344CB8AC3E}">
        <p14:creationId xmlns:p14="http://schemas.microsoft.com/office/powerpoint/2010/main" val="27397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a:xfrm>
            <a:off x="114300" y="438153"/>
            <a:ext cx="6515100" cy="838197"/>
          </a:xfrm>
        </p:spPr>
        <p:txBody>
          <a:bodyPr/>
          <a:lstStyle/>
          <a:p>
            <a:pPr algn="ctr"/>
            <a:r>
              <a:rPr lang="en-US" dirty="0"/>
              <a:t>Cycle of Need: </a:t>
            </a:r>
            <a:r>
              <a:rPr lang="en-US" sz="2000" dirty="0">
                <a:solidFill>
                  <a:schemeClr val="accent1"/>
                </a:solidFill>
              </a:rPr>
              <a:t>Carlos brings a game to mom</a:t>
            </a: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383755216"/>
              </p:ext>
            </p:extLst>
          </p:nvPr>
        </p:nvGraphicFramePr>
        <p:xfrm>
          <a:off x="304800" y="80512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57CE73D-DB90-4FBE-8F2C-899704ED8015}"/>
              </a:ext>
            </a:extLst>
          </p:cNvPr>
          <p:cNvSpPr txBox="1"/>
          <p:nvPr/>
        </p:nvSpPr>
        <p:spPr>
          <a:xfrm>
            <a:off x="2697627" y="1571666"/>
            <a:ext cx="1348447" cy="584775"/>
          </a:xfrm>
          <a:prstGeom prst="rect">
            <a:avLst/>
          </a:prstGeom>
          <a:noFill/>
        </p:spPr>
        <p:txBody>
          <a:bodyPr wrap="none" rtlCol="0">
            <a:spAutoFit/>
          </a:bodyPr>
          <a:lstStyle/>
          <a:p>
            <a:pPr algn="ctr"/>
            <a:r>
              <a:rPr lang="en-US" sz="1600" b="1" dirty="0">
                <a:solidFill>
                  <a:schemeClr val="accent3"/>
                </a:solidFill>
              </a:rPr>
              <a:t>Attention &amp; </a:t>
            </a:r>
          </a:p>
          <a:p>
            <a:pPr algn="ctr"/>
            <a:r>
              <a:rPr lang="en-US" sz="1600" b="1" dirty="0">
                <a:solidFill>
                  <a:schemeClr val="accent3"/>
                </a:solidFill>
              </a:rPr>
              <a:t>Affection</a:t>
            </a:r>
            <a:endParaRPr lang="en-US" sz="1600" b="1" i="1" dirty="0"/>
          </a:p>
        </p:txBody>
      </p:sp>
      <p:sp>
        <p:nvSpPr>
          <p:cNvPr id="5" name="TextBox 4">
            <a:extLst>
              <a:ext uri="{FF2B5EF4-FFF2-40B4-BE49-F238E27FC236}">
                <a16:creationId xmlns:a16="http://schemas.microsoft.com/office/drawing/2014/main" id="{E837D41E-DF95-4C1C-9581-41CD4E312CD4}"/>
              </a:ext>
            </a:extLst>
          </p:cNvPr>
          <p:cNvSpPr txBox="1"/>
          <p:nvPr/>
        </p:nvSpPr>
        <p:spPr>
          <a:xfrm>
            <a:off x="4114800" y="3028950"/>
            <a:ext cx="2204450" cy="338554"/>
          </a:xfrm>
          <a:prstGeom prst="rect">
            <a:avLst/>
          </a:prstGeom>
          <a:noFill/>
        </p:spPr>
        <p:txBody>
          <a:bodyPr wrap="none" rtlCol="0">
            <a:spAutoFit/>
          </a:bodyPr>
          <a:lstStyle/>
          <a:p>
            <a:r>
              <a:rPr lang="en-US" sz="1600" b="1" dirty="0">
                <a:solidFill>
                  <a:schemeClr val="accent3"/>
                </a:solidFill>
              </a:rPr>
              <a:t>Bring a game to play</a:t>
            </a:r>
          </a:p>
        </p:txBody>
      </p:sp>
      <p:sp>
        <p:nvSpPr>
          <p:cNvPr id="6" name="TextBox 5">
            <a:extLst>
              <a:ext uri="{FF2B5EF4-FFF2-40B4-BE49-F238E27FC236}">
                <a16:creationId xmlns:a16="http://schemas.microsoft.com/office/drawing/2014/main" id="{E772BF49-3E56-4421-A8DD-C5080508FF37}"/>
              </a:ext>
            </a:extLst>
          </p:cNvPr>
          <p:cNvSpPr txBox="1"/>
          <p:nvPr/>
        </p:nvSpPr>
        <p:spPr>
          <a:xfrm>
            <a:off x="2209800" y="4411599"/>
            <a:ext cx="2743200" cy="584775"/>
          </a:xfrm>
          <a:prstGeom prst="rect">
            <a:avLst/>
          </a:prstGeom>
          <a:noFill/>
        </p:spPr>
        <p:txBody>
          <a:bodyPr wrap="square" rtlCol="0">
            <a:spAutoFit/>
          </a:bodyPr>
          <a:lstStyle/>
          <a:p>
            <a:r>
              <a:rPr lang="en-US" sz="1600" b="1" dirty="0">
                <a:solidFill>
                  <a:schemeClr val="accent3"/>
                </a:solidFill>
              </a:rPr>
              <a:t>Mom scolds him and tells him to leave the room</a:t>
            </a:r>
          </a:p>
        </p:txBody>
      </p:sp>
    </p:spTree>
    <p:extLst>
      <p:ext uri="{BB962C8B-B14F-4D97-AF65-F5344CB8AC3E}">
        <p14:creationId xmlns:p14="http://schemas.microsoft.com/office/powerpoint/2010/main" val="123098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pPr algn="ctr"/>
            <a:r>
              <a:rPr lang="en-US" dirty="0"/>
              <a:t>Cycle of Need: </a:t>
            </a:r>
            <a:r>
              <a:rPr lang="en-US" sz="2000" dirty="0">
                <a:solidFill>
                  <a:schemeClr val="accent1"/>
                </a:solidFill>
              </a:rPr>
              <a:t>Carlos has a tantrum </a:t>
            </a: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2830901569"/>
              </p:ext>
            </p:extLst>
          </p:nvPr>
        </p:nvGraphicFramePr>
        <p:xfrm>
          <a:off x="304800" y="80512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57CE73D-DB90-4FBE-8F2C-899704ED8015}"/>
              </a:ext>
            </a:extLst>
          </p:cNvPr>
          <p:cNvSpPr txBox="1"/>
          <p:nvPr/>
        </p:nvSpPr>
        <p:spPr>
          <a:xfrm>
            <a:off x="2513506" y="1595177"/>
            <a:ext cx="227948" cy="276999"/>
          </a:xfrm>
          <a:prstGeom prst="rect">
            <a:avLst/>
          </a:prstGeom>
          <a:noFill/>
        </p:spPr>
        <p:txBody>
          <a:bodyPr wrap="none" rtlCol="0">
            <a:spAutoFit/>
          </a:bodyPr>
          <a:lstStyle/>
          <a:p>
            <a:r>
              <a:rPr lang="en-US" sz="1200" b="1" i="1" dirty="0"/>
              <a:t> </a:t>
            </a:r>
          </a:p>
        </p:txBody>
      </p:sp>
      <p:sp>
        <p:nvSpPr>
          <p:cNvPr id="5" name="TextBox 4">
            <a:extLst>
              <a:ext uri="{FF2B5EF4-FFF2-40B4-BE49-F238E27FC236}">
                <a16:creationId xmlns:a16="http://schemas.microsoft.com/office/drawing/2014/main" id="{E837D41E-DF95-4C1C-9581-41CD4E312CD4}"/>
              </a:ext>
            </a:extLst>
          </p:cNvPr>
          <p:cNvSpPr txBox="1"/>
          <p:nvPr/>
        </p:nvSpPr>
        <p:spPr>
          <a:xfrm>
            <a:off x="4267200" y="3019325"/>
            <a:ext cx="1691489" cy="338554"/>
          </a:xfrm>
          <a:prstGeom prst="rect">
            <a:avLst/>
          </a:prstGeom>
          <a:noFill/>
        </p:spPr>
        <p:txBody>
          <a:bodyPr wrap="none" rtlCol="0">
            <a:spAutoFit/>
          </a:bodyPr>
          <a:lstStyle/>
          <a:p>
            <a:r>
              <a:rPr lang="en-US" sz="1600" b="1" dirty="0">
                <a:solidFill>
                  <a:schemeClr val="accent3"/>
                </a:solidFill>
              </a:rPr>
              <a:t>temper tantrum</a:t>
            </a:r>
          </a:p>
        </p:txBody>
      </p:sp>
      <p:sp>
        <p:nvSpPr>
          <p:cNvPr id="6" name="TextBox 5">
            <a:extLst>
              <a:ext uri="{FF2B5EF4-FFF2-40B4-BE49-F238E27FC236}">
                <a16:creationId xmlns:a16="http://schemas.microsoft.com/office/drawing/2014/main" id="{E772BF49-3E56-4421-A8DD-C5080508FF37}"/>
              </a:ext>
            </a:extLst>
          </p:cNvPr>
          <p:cNvSpPr txBox="1"/>
          <p:nvPr/>
        </p:nvSpPr>
        <p:spPr>
          <a:xfrm>
            <a:off x="2549949" y="4401776"/>
            <a:ext cx="2038616" cy="584775"/>
          </a:xfrm>
          <a:prstGeom prst="rect">
            <a:avLst/>
          </a:prstGeom>
          <a:noFill/>
        </p:spPr>
        <p:txBody>
          <a:bodyPr wrap="square" rtlCol="0">
            <a:spAutoFit/>
          </a:bodyPr>
          <a:lstStyle/>
          <a:p>
            <a:r>
              <a:rPr lang="en-US" sz="1600" b="1" dirty="0">
                <a:solidFill>
                  <a:schemeClr val="accent3"/>
                </a:solidFill>
                <a:cs typeface="Arial" panose="020B0604020202020204" pitchFamily="34" charset="0"/>
              </a:rPr>
              <a:t>Hugs, kisses,</a:t>
            </a:r>
          </a:p>
          <a:p>
            <a:r>
              <a:rPr lang="en-US" sz="1600" b="1" dirty="0">
                <a:solidFill>
                  <a:schemeClr val="accent3"/>
                </a:solidFill>
                <a:cs typeface="Arial" panose="020B0604020202020204" pitchFamily="34" charset="0"/>
              </a:rPr>
              <a:t>ice cream &amp; candy</a:t>
            </a:r>
            <a:endParaRPr lang="en-US" sz="1600" dirty="0"/>
          </a:p>
        </p:txBody>
      </p:sp>
      <p:sp>
        <p:nvSpPr>
          <p:cNvPr id="7" name="TextBox 6">
            <a:extLst>
              <a:ext uri="{FF2B5EF4-FFF2-40B4-BE49-F238E27FC236}">
                <a16:creationId xmlns:a16="http://schemas.microsoft.com/office/drawing/2014/main" id="{FCC8B04E-8BA4-42F6-B9D4-B94984D31B14}"/>
              </a:ext>
            </a:extLst>
          </p:cNvPr>
          <p:cNvSpPr txBox="1"/>
          <p:nvPr/>
        </p:nvSpPr>
        <p:spPr>
          <a:xfrm>
            <a:off x="2657968" y="1541433"/>
            <a:ext cx="1427763" cy="892552"/>
          </a:xfrm>
          <a:prstGeom prst="rect">
            <a:avLst/>
          </a:prstGeom>
          <a:noFill/>
        </p:spPr>
        <p:txBody>
          <a:bodyPr wrap="none" rtlCol="0">
            <a:spAutoFit/>
          </a:bodyPr>
          <a:lstStyle/>
          <a:p>
            <a:pPr algn="ctr"/>
            <a:r>
              <a:rPr lang="en-US" sz="1600" b="1" dirty="0">
                <a:solidFill>
                  <a:schemeClr val="accent3"/>
                </a:solidFill>
              </a:rPr>
              <a:t>Attention &amp; </a:t>
            </a:r>
          </a:p>
          <a:p>
            <a:pPr algn="ctr"/>
            <a:r>
              <a:rPr lang="en-US" sz="1600" b="1" dirty="0">
                <a:solidFill>
                  <a:schemeClr val="accent3"/>
                </a:solidFill>
              </a:rPr>
              <a:t>Affection</a:t>
            </a:r>
          </a:p>
          <a:p>
            <a:endParaRPr lang="en-US" dirty="0"/>
          </a:p>
        </p:txBody>
      </p:sp>
      <p:sp>
        <p:nvSpPr>
          <p:cNvPr id="8" name="TextBox 7">
            <a:extLst>
              <a:ext uri="{FF2B5EF4-FFF2-40B4-BE49-F238E27FC236}">
                <a16:creationId xmlns:a16="http://schemas.microsoft.com/office/drawing/2014/main" id="{58876028-6633-42B2-A902-75437811113B}"/>
              </a:ext>
            </a:extLst>
          </p:cNvPr>
          <p:cNvSpPr txBox="1"/>
          <p:nvPr/>
        </p:nvSpPr>
        <p:spPr>
          <a:xfrm>
            <a:off x="2486216" y="3884237"/>
            <a:ext cx="1749197" cy="338554"/>
          </a:xfrm>
          <a:prstGeom prst="rect">
            <a:avLst/>
          </a:prstGeom>
          <a:noFill/>
        </p:spPr>
        <p:txBody>
          <a:bodyPr wrap="none" rtlCol="0">
            <a:spAutoFit/>
          </a:bodyPr>
          <a:lstStyle/>
          <a:p>
            <a:r>
              <a:rPr lang="en-US" sz="1600" b="1" dirty="0">
                <a:solidFill>
                  <a:schemeClr val="accent3"/>
                </a:solidFill>
              </a:rPr>
              <a:t>Hitting &amp; yelling</a:t>
            </a:r>
          </a:p>
        </p:txBody>
      </p:sp>
    </p:spTree>
    <p:extLst>
      <p:ext uri="{BB962C8B-B14F-4D97-AF65-F5344CB8AC3E}">
        <p14:creationId xmlns:p14="http://schemas.microsoft.com/office/powerpoint/2010/main" val="1240595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240BF9-424A-4033-BBF5-A0CB958E00D3}"/>
              </a:ext>
            </a:extLst>
          </p:cNvPr>
          <p:cNvSpPr>
            <a:spLocks noGrp="1"/>
          </p:cNvSpPr>
          <p:nvPr>
            <p:ph type="body" idx="13"/>
          </p:nvPr>
        </p:nvSpPr>
        <p:spPr>
          <a:xfrm>
            <a:off x="0" y="895350"/>
            <a:ext cx="1524000" cy="1295397"/>
          </a:xfrm>
        </p:spPr>
        <p:txBody>
          <a:bodyPr/>
          <a:lstStyle/>
          <a:p>
            <a:r>
              <a:rPr lang="en-US" sz="1600" dirty="0">
                <a:solidFill>
                  <a:schemeClr val="accent1"/>
                </a:solidFill>
              </a:rPr>
              <a:t>Let’s look at: </a:t>
            </a:r>
            <a:r>
              <a:rPr lang="en-US" sz="1800" dirty="0"/>
              <a:t>Handout 2</a:t>
            </a:r>
          </a:p>
          <a:p>
            <a:endParaRPr lang="en-US" dirty="0"/>
          </a:p>
        </p:txBody>
      </p:sp>
      <p:pic>
        <p:nvPicPr>
          <p:cNvPr id="6" name="Picture 5">
            <a:extLst>
              <a:ext uri="{FF2B5EF4-FFF2-40B4-BE49-F238E27FC236}">
                <a16:creationId xmlns:a16="http://schemas.microsoft.com/office/drawing/2014/main" id="{2965C5B8-E1F5-4DD4-9336-C07D143BB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09551"/>
            <a:ext cx="3507170" cy="4876800"/>
          </a:xfrm>
          <a:prstGeom prst="rect">
            <a:avLst/>
          </a:prstGeom>
          <a:ln>
            <a:solidFill>
              <a:schemeClr val="tx1"/>
            </a:solidFill>
          </a:ln>
        </p:spPr>
      </p:pic>
    </p:spTree>
    <p:extLst>
      <p:ext uri="{BB962C8B-B14F-4D97-AF65-F5344CB8AC3E}">
        <p14:creationId xmlns:p14="http://schemas.microsoft.com/office/powerpoint/2010/main" val="81534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EC13B7-971A-475F-9AC0-FDA8923718ED}"/>
              </a:ext>
            </a:extLst>
          </p:cNvPr>
          <p:cNvSpPr>
            <a:spLocks noGrp="1"/>
          </p:cNvSpPr>
          <p:nvPr>
            <p:ph type="body" idx="1"/>
          </p:nvPr>
        </p:nvSpPr>
        <p:spPr/>
        <p:txBody>
          <a:bodyPr/>
          <a:lstStyle/>
          <a:p>
            <a:pPr marL="628625" lvl="2" indent="-285750">
              <a:spcBef>
                <a:spcPts val="0"/>
              </a:spcBef>
              <a:spcAft>
                <a:spcPts val="1800"/>
              </a:spcAft>
              <a:buFont typeface="Arial" panose="020B0604020202020204" pitchFamily="34" charset="0"/>
              <a:buChar char="•"/>
            </a:pPr>
            <a:r>
              <a:rPr lang="en-US" sz="2400" b="1" dirty="0">
                <a:solidFill>
                  <a:srgbClr val="646569"/>
                </a:solidFill>
              </a:rPr>
              <a:t>Lovable </a:t>
            </a:r>
          </a:p>
          <a:p>
            <a:pPr marL="628625" lvl="2" indent="-285750">
              <a:spcBef>
                <a:spcPts val="0"/>
              </a:spcBef>
              <a:spcAft>
                <a:spcPts val="1800"/>
              </a:spcAft>
              <a:buFont typeface="Arial" panose="020B0604020202020204" pitchFamily="34" charset="0"/>
              <a:buChar char="•"/>
            </a:pPr>
            <a:r>
              <a:rPr lang="en-US" sz="2400" b="1" dirty="0">
                <a:solidFill>
                  <a:srgbClr val="646569"/>
                </a:solidFill>
              </a:rPr>
              <a:t>Capable</a:t>
            </a:r>
          </a:p>
          <a:p>
            <a:pPr marL="628625" lvl="2" indent="-285750">
              <a:spcBef>
                <a:spcPts val="0"/>
              </a:spcBef>
              <a:spcAft>
                <a:spcPts val="1800"/>
              </a:spcAft>
              <a:buFont typeface="Arial" panose="020B0604020202020204" pitchFamily="34" charset="0"/>
              <a:buChar char="•"/>
            </a:pPr>
            <a:r>
              <a:rPr lang="en-US" sz="2400" b="1" dirty="0">
                <a:solidFill>
                  <a:srgbClr val="646569"/>
                </a:solidFill>
              </a:rPr>
              <a:t>Worthwhile</a:t>
            </a:r>
          </a:p>
          <a:p>
            <a:pPr marL="628625" lvl="2" indent="-285750">
              <a:spcBef>
                <a:spcPts val="0"/>
              </a:spcBef>
              <a:spcAft>
                <a:spcPts val="1800"/>
              </a:spcAft>
              <a:buFont typeface="Arial" panose="020B0604020202020204" pitchFamily="34" charset="0"/>
              <a:buChar char="•"/>
            </a:pPr>
            <a:r>
              <a:rPr lang="en-US" sz="2400" b="1" dirty="0">
                <a:solidFill>
                  <a:srgbClr val="646569"/>
                </a:solidFill>
              </a:rPr>
              <a:t>Responsible</a:t>
            </a:r>
          </a:p>
          <a:p>
            <a:endParaRPr lang="en-US" dirty="0"/>
          </a:p>
        </p:txBody>
      </p:sp>
      <p:sp>
        <p:nvSpPr>
          <p:cNvPr id="3" name="Text Placeholder 2">
            <a:extLst>
              <a:ext uri="{FF2B5EF4-FFF2-40B4-BE49-F238E27FC236}">
                <a16:creationId xmlns:a16="http://schemas.microsoft.com/office/drawing/2014/main" id="{FF846C22-01A6-4F67-AD60-13B229525598}"/>
              </a:ext>
            </a:extLst>
          </p:cNvPr>
          <p:cNvSpPr>
            <a:spLocks noGrp="1"/>
          </p:cNvSpPr>
          <p:nvPr>
            <p:ph type="body" idx="13"/>
          </p:nvPr>
        </p:nvSpPr>
        <p:spPr/>
        <p:txBody>
          <a:bodyPr/>
          <a:lstStyle/>
          <a:p>
            <a:r>
              <a:rPr lang="en-US" dirty="0"/>
              <a:t>Four Characteristics of Self Concept</a:t>
            </a:r>
          </a:p>
        </p:txBody>
      </p:sp>
      <p:pic>
        <p:nvPicPr>
          <p:cNvPr id="4" name="Picture 2" descr="Image result for mirror">
            <a:extLst>
              <a:ext uri="{FF2B5EF4-FFF2-40B4-BE49-F238E27FC236}">
                <a16:creationId xmlns:a16="http://schemas.microsoft.com/office/drawing/2014/main" id="{C2F15DF5-7AD0-4F62-A5AD-1656B0DB7A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352466">
            <a:off x="3385522" y="1385271"/>
            <a:ext cx="2695686" cy="269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97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011D54-B2B0-439A-BB95-63DD03CFC2E7}"/>
              </a:ext>
            </a:extLst>
          </p:cNvPr>
          <p:cNvSpPr>
            <a:spLocks noGrp="1"/>
          </p:cNvSpPr>
          <p:nvPr>
            <p:ph type="body" idx="13"/>
          </p:nvPr>
        </p:nvSpPr>
        <p:spPr>
          <a:xfrm>
            <a:off x="37641" y="423859"/>
            <a:ext cx="1320367" cy="638175"/>
          </a:xfrm>
        </p:spPr>
        <p:txBody>
          <a:bodyPr/>
          <a:lstStyle/>
          <a:p>
            <a:pPr algn="ctr"/>
            <a:r>
              <a:rPr lang="en-US" sz="1400" dirty="0">
                <a:solidFill>
                  <a:schemeClr val="accent1"/>
                </a:solidFill>
              </a:rPr>
              <a:t>Let’s look at: </a:t>
            </a:r>
          </a:p>
          <a:p>
            <a:pPr algn="ctr"/>
            <a:r>
              <a:rPr lang="en-US" sz="1800" dirty="0"/>
              <a:t>Handout 3</a:t>
            </a:r>
          </a:p>
        </p:txBody>
      </p:sp>
      <p:pic>
        <p:nvPicPr>
          <p:cNvPr id="10" name="Picture 9">
            <a:extLst>
              <a:ext uri="{FF2B5EF4-FFF2-40B4-BE49-F238E27FC236}">
                <a16:creationId xmlns:a16="http://schemas.microsoft.com/office/drawing/2014/main" id="{C38AC0EE-5619-4237-AB1D-61B757BE1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503" y="133500"/>
            <a:ext cx="5271392" cy="5010000"/>
          </a:xfrm>
          <a:prstGeom prst="rect">
            <a:avLst/>
          </a:prstGeom>
          <a:ln>
            <a:solidFill>
              <a:schemeClr val="tx1"/>
            </a:solidFill>
          </a:ln>
        </p:spPr>
      </p:pic>
    </p:spTree>
    <p:extLst>
      <p:ext uri="{BB962C8B-B14F-4D97-AF65-F5344CB8AC3E}">
        <p14:creationId xmlns:p14="http://schemas.microsoft.com/office/powerpoint/2010/main" val="126957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342900" y="1892419"/>
            <a:ext cx="3371850" cy="1936631"/>
          </a:xfrm>
        </p:spPr>
        <p:txBody>
          <a:bodyPr>
            <a:normAutofit/>
          </a:bodyPr>
          <a:lstStyle/>
          <a:p>
            <a:r>
              <a:rPr lang="en-US" sz="2700" dirty="0"/>
              <a:t>Meeting 5</a:t>
            </a:r>
            <a:br>
              <a:rPr lang="en-US" sz="2700" dirty="0"/>
            </a:br>
            <a:br>
              <a:rPr lang="en-US" sz="2700" dirty="0"/>
            </a:br>
            <a:r>
              <a:rPr lang="en-US" sz="2100" dirty="0"/>
              <a:t>Helping Children and Youth Learn to Manage Their Behaviors</a:t>
            </a:r>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57650" y="1852226"/>
            <a:ext cx="2743200" cy="20241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15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F70D7E-B880-4DFC-A823-DFFB7A4E7B24}"/>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25BEC037-054F-400D-BC50-51C1018CDDDB}"/>
              </a:ext>
            </a:extLst>
          </p:cNvPr>
          <p:cNvSpPr>
            <a:spLocks noGrp="1"/>
          </p:cNvSpPr>
          <p:nvPr>
            <p:ph type="body" idx="13"/>
          </p:nvPr>
        </p:nvSpPr>
        <p:spPr>
          <a:xfrm>
            <a:off x="114300" y="438153"/>
            <a:ext cx="6515100" cy="761997"/>
          </a:xfrm>
        </p:spPr>
        <p:txBody>
          <a:bodyPr/>
          <a:lstStyle/>
          <a:p>
            <a:r>
              <a:rPr lang="en-US" dirty="0"/>
              <a:t>Physical Punishments We Have Used or Have Been Used on Us:</a:t>
            </a:r>
          </a:p>
        </p:txBody>
      </p:sp>
    </p:spTree>
    <p:extLst>
      <p:ext uri="{BB962C8B-B14F-4D97-AF65-F5344CB8AC3E}">
        <p14:creationId xmlns:p14="http://schemas.microsoft.com/office/powerpoint/2010/main" val="345461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F70D7E-B880-4DFC-A823-DFFB7A4E7B24}"/>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25BEC037-054F-400D-BC50-51C1018CDDDB}"/>
              </a:ext>
            </a:extLst>
          </p:cNvPr>
          <p:cNvSpPr>
            <a:spLocks noGrp="1"/>
          </p:cNvSpPr>
          <p:nvPr>
            <p:ph type="body" idx="13"/>
          </p:nvPr>
        </p:nvSpPr>
        <p:spPr>
          <a:xfrm>
            <a:off x="114300" y="438153"/>
            <a:ext cx="6515100" cy="761997"/>
          </a:xfrm>
        </p:spPr>
        <p:txBody>
          <a:bodyPr/>
          <a:lstStyle/>
          <a:p>
            <a:r>
              <a:rPr lang="en-US" dirty="0"/>
              <a:t>Reasons Physical Punishment Is Used: </a:t>
            </a:r>
          </a:p>
        </p:txBody>
      </p:sp>
    </p:spTree>
    <p:extLst>
      <p:ext uri="{BB962C8B-B14F-4D97-AF65-F5344CB8AC3E}">
        <p14:creationId xmlns:p14="http://schemas.microsoft.com/office/powerpoint/2010/main" val="3808452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BB8D33-050C-42FF-9BC7-E71E098E7C28}"/>
              </a:ext>
            </a:extLst>
          </p:cNvPr>
          <p:cNvSpPr>
            <a:spLocks noGrp="1"/>
          </p:cNvSpPr>
          <p:nvPr>
            <p:ph type="body" idx="1"/>
          </p:nvPr>
        </p:nvSpPr>
        <p:spPr>
          <a:xfrm>
            <a:off x="0" y="1962150"/>
            <a:ext cx="6629400" cy="2438403"/>
          </a:xfrm>
        </p:spPr>
        <p:txBody>
          <a:bodyPr/>
          <a:lstStyle/>
          <a:p>
            <a:endParaRPr lang="en-US" dirty="0"/>
          </a:p>
        </p:txBody>
      </p:sp>
      <p:sp>
        <p:nvSpPr>
          <p:cNvPr id="3" name="Text Placeholder 2">
            <a:extLst>
              <a:ext uri="{FF2B5EF4-FFF2-40B4-BE49-F238E27FC236}">
                <a16:creationId xmlns:a16="http://schemas.microsoft.com/office/drawing/2014/main" id="{A1818D37-7094-461D-84FB-26406F4719AC}"/>
              </a:ext>
            </a:extLst>
          </p:cNvPr>
          <p:cNvSpPr>
            <a:spLocks noGrp="1"/>
          </p:cNvSpPr>
          <p:nvPr>
            <p:ph type="body" idx="13"/>
          </p:nvPr>
        </p:nvSpPr>
        <p:spPr>
          <a:xfrm>
            <a:off x="152400" y="438153"/>
            <a:ext cx="6477000" cy="1219197"/>
          </a:xfrm>
        </p:spPr>
        <p:txBody>
          <a:bodyPr/>
          <a:lstStyle/>
          <a:p>
            <a:r>
              <a:rPr lang="en-US" sz="2000" dirty="0"/>
              <a:t>Reasons Physical Punishment Might </a:t>
            </a:r>
            <a:r>
              <a:rPr lang="en-US" sz="2000" u="sng" dirty="0"/>
              <a:t>Not Work </a:t>
            </a:r>
            <a:r>
              <a:rPr lang="en-US" sz="2000" dirty="0"/>
              <a:t>or Might be </a:t>
            </a:r>
            <a:r>
              <a:rPr lang="en-US" sz="2000" u="sng" dirty="0"/>
              <a:t>Harmful</a:t>
            </a:r>
            <a:r>
              <a:rPr lang="en-US" sz="2000" dirty="0"/>
              <a:t> for the Child Who has Experienced Abuse and Neglect: </a:t>
            </a:r>
          </a:p>
        </p:txBody>
      </p:sp>
    </p:spTree>
    <p:extLst>
      <p:ext uri="{BB962C8B-B14F-4D97-AF65-F5344CB8AC3E}">
        <p14:creationId xmlns:p14="http://schemas.microsoft.com/office/powerpoint/2010/main" val="3888160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C36878-F7E6-46BB-AB4C-D7875DA36E47}"/>
              </a:ext>
            </a:extLst>
          </p:cNvPr>
          <p:cNvSpPr>
            <a:spLocks noGrp="1"/>
          </p:cNvSpPr>
          <p:nvPr>
            <p:ph type="body" idx="1"/>
          </p:nvPr>
        </p:nvSpPr>
        <p:spPr>
          <a:xfrm>
            <a:off x="171450" y="1200150"/>
            <a:ext cx="6515100" cy="3076575"/>
          </a:xfrm>
        </p:spPr>
        <p:txBody>
          <a:bodyPr/>
          <a:lstStyle/>
          <a:p>
            <a:r>
              <a:rPr lang="en-US" dirty="0">
                <a:solidFill>
                  <a:schemeClr val="tx1"/>
                </a:solidFill>
              </a:rPr>
              <a:t>Physical punishment such as ________________ may be used by a parent because_____________________, </a:t>
            </a:r>
          </a:p>
          <a:p>
            <a:r>
              <a:rPr lang="en-US" i="1" dirty="0">
                <a:solidFill>
                  <a:schemeClr val="tx1"/>
                </a:solidFill>
              </a:rPr>
              <a:t>but does it teach </a:t>
            </a:r>
            <a:r>
              <a:rPr lang="en-US" dirty="0">
                <a:solidFill>
                  <a:schemeClr val="tx1"/>
                </a:solidFill>
              </a:rPr>
              <a:t>children who have been abused and neglected…</a:t>
            </a:r>
          </a:p>
          <a:p>
            <a:endParaRPr lang="en-US" dirty="0">
              <a:solidFill>
                <a:schemeClr val="tx1"/>
              </a:solidFill>
            </a:endParaRPr>
          </a:p>
          <a:p>
            <a:pPr marL="914400" indent="-285750">
              <a:buFont typeface="Arial" panose="020B0604020202020204" pitchFamily="34" charset="0"/>
              <a:buChar char="•"/>
            </a:pPr>
            <a:r>
              <a:rPr lang="en-US" sz="2000" dirty="0">
                <a:solidFill>
                  <a:schemeClr val="accent4"/>
                </a:solidFill>
              </a:rPr>
              <a:t>to understand feelings and needs?</a:t>
            </a:r>
          </a:p>
          <a:p>
            <a:pPr marL="914400" indent="-285750">
              <a:buFont typeface="Arial" panose="020B0604020202020204" pitchFamily="34" charset="0"/>
              <a:buChar char="•"/>
            </a:pPr>
            <a:r>
              <a:rPr lang="en-US" sz="2000" dirty="0">
                <a:solidFill>
                  <a:schemeClr val="accent4"/>
                </a:solidFill>
              </a:rPr>
              <a:t>to understand the connection between feelings and behaviors? </a:t>
            </a:r>
          </a:p>
          <a:p>
            <a:endParaRPr lang="en-US" dirty="0"/>
          </a:p>
        </p:txBody>
      </p:sp>
      <p:sp>
        <p:nvSpPr>
          <p:cNvPr id="3" name="TextBox 2">
            <a:extLst>
              <a:ext uri="{FF2B5EF4-FFF2-40B4-BE49-F238E27FC236}">
                <a16:creationId xmlns:a16="http://schemas.microsoft.com/office/drawing/2014/main" id="{D00B7F7B-0C56-4A9F-B41C-7F904859358A}"/>
              </a:ext>
            </a:extLst>
          </p:cNvPr>
          <p:cNvSpPr txBox="1"/>
          <p:nvPr/>
        </p:nvSpPr>
        <p:spPr>
          <a:xfrm>
            <a:off x="1251381" y="361950"/>
            <a:ext cx="4053225" cy="369332"/>
          </a:xfrm>
          <a:prstGeom prst="rect">
            <a:avLst/>
          </a:prstGeom>
          <a:noFill/>
        </p:spPr>
        <p:txBody>
          <a:bodyPr wrap="none" rtlCol="0">
            <a:spAutoFit/>
          </a:bodyPr>
          <a:lstStyle/>
          <a:p>
            <a:r>
              <a:rPr lang="en-US" b="1" dirty="0">
                <a:solidFill>
                  <a:srgbClr val="002060"/>
                </a:solidFill>
              </a:rPr>
              <a:t>Does Physical Punishment Teach? </a:t>
            </a:r>
          </a:p>
        </p:txBody>
      </p:sp>
    </p:spTree>
    <p:extLst>
      <p:ext uri="{BB962C8B-B14F-4D97-AF65-F5344CB8AC3E}">
        <p14:creationId xmlns:p14="http://schemas.microsoft.com/office/powerpoint/2010/main" val="1106329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82D981-EB72-46CB-B830-3234636771B5}"/>
              </a:ext>
            </a:extLst>
          </p:cNvPr>
          <p:cNvSpPr>
            <a:spLocks noGrp="1"/>
          </p:cNvSpPr>
          <p:nvPr>
            <p:ph type="body" idx="1"/>
          </p:nvPr>
        </p:nvSpPr>
        <p:spPr>
          <a:xfrm>
            <a:off x="171450" y="1276350"/>
            <a:ext cx="6515100" cy="3076575"/>
          </a:xfrm>
        </p:spPr>
        <p:txBody>
          <a:bodyPr/>
          <a:lstStyle/>
          <a:p>
            <a:r>
              <a:rPr lang="en-US" dirty="0">
                <a:solidFill>
                  <a:schemeClr val="tx1"/>
                </a:solidFill>
              </a:rPr>
              <a:t>Physical punishment such as ________________ may be used by a parent because ________________,</a:t>
            </a:r>
          </a:p>
          <a:p>
            <a:r>
              <a:rPr lang="en-US" i="1" dirty="0">
                <a:solidFill>
                  <a:schemeClr val="tx1"/>
                </a:solidFill>
              </a:rPr>
              <a:t>but does it teach </a:t>
            </a:r>
            <a:r>
              <a:rPr lang="en-US" dirty="0">
                <a:solidFill>
                  <a:schemeClr val="tx1"/>
                </a:solidFill>
              </a:rPr>
              <a:t>children who have been abused and neglected…</a:t>
            </a:r>
          </a:p>
          <a:p>
            <a:endParaRPr lang="en-US" dirty="0">
              <a:solidFill>
                <a:schemeClr val="tx1"/>
              </a:solidFill>
            </a:endParaRPr>
          </a:p>
          <a:p>
            <a:pPr marL="914400" indent="-285750">
              <a:buFont typeface="Arial" panose="020B0604020202020204" pitchFamily="34" charset="0"/>
              <a:buChar char="•"/>
            </a:pPr>
            <a:r>
              <a:rPr lang="en-US" sz="2000" dirty="0">
                <a:solidFill>
                  <a:schemeClr val="accent4"/>
                </a:solidFill>
              </a:rPr>
              <a:t>to learn healthy ways to get needs met (problem solve)?  </a:t>
            </a:r>
          </a:p>
          <a:p>
            <a:endParaRPr lang="en-US" dirty="0"/>
          </a:p>
        </p:txBody>
      </p:sp>
      <p:sp>
        <p:nvSpPr>
          <p:cNvPr id="3" name="TextBox 2">
            <a:extLst>
              <a:ext uri="{FF2B5EF4-FFF2-40B4-BE49-F238E27FC236}">
                <a16:creationId xmlns:a16="http://schemas.microsoft.com/office/drawing/2014/main" id="{CEB429EB-1CED-4BA9-BCC2-175C8C0A2ACF}"/>
              </a:ext>
            </a:extLst>
          </p:cNvPr>
          <p:cNvSpPr txBox="1"/>
          <p:nvPr/>
        </p:nvSpPr>
        <p:spPr>
          <a:xfrm>
            <a:off x="1295400" y="387131"/>
            <a:ext cx="4053225" cy="646331"/>
          </a:xfrm>
          <a:prstGeom prst="rect">
            <a:avLst/>
          </a:prstGeom>
          <a:noFill/>
        </p:spPr>
        <p:txBody>
          <a:bodyPr wrap="none" rtlCol="0">
            <a:spAutoFit/>
          </a:bodyPr>
          <a:lstStyle/>
          <a:p>
            <a:r>
              <a:rPr lang="en-US" b="1" dirty="0">
                <a:solidFill>
                  <a:srgbClr val="002060"/>
                </a:solidFill>
              </a:rPr>
              <a:t>Does Physical Punishment Teach? </a:t>
            </a:r>
          </a:p>
          <a:p>
            <a:endParaRPr lang="en-US" dirty="0"/>
          </a:p>
        </p:txBody>
      </p:sp>
    </p:spTree>
    <p:extLst>
      <p:ext uri="{BB962C8B-B14F-4D97-AF65-F5344CB8AC3E}">
        <p14:creationId xmlns:p14="http://schemas.microsoft.com/office/powerpoint/2010/main" val="3688802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72458-1F51-457E-9F07-506529DB66E0}"/>
              </a:ext>
            </a:extLst>
          </p:cNvPr>
          <p:cNvSpPr>
            <a:spLocks noGrp="1"/>
          </p:cNvSpPr>
          <p:nvPr>
            <p:ph type="body" idx="1"/>
          </p:nvPr>
        </p:nvSpPr>
        <p:spPr>
          <a:xfrm>
            <a:off x="76200" y="1123950"/>
            <a:ext cx="6705600" cy="3722906"/>
          </a:xfrm>
        </p:spPr>
        <p:txBody>
          <a:bodyPr/>
          <a:lstStyle/>
          <a:p>
            <a:r>
              <a:rPr lang="en-US" dirty="0">
                <a:solidFill>
                  <a:schemeClr val="tx1"/>
                </a:solidFill>
              </a:rPr>
              <a:t>Physical punishment such as ________________ may be used by a parent because ________________, </a:t>
            </a:r>
          </a:p>
          <a:p>
            <a:r>
              <a:rPr lang="en-US" i="1" dirty="0">
                <a:solidFill>
                  <a:schemeClr val="tx1"/>
                </a:solidFill>
              </a:rPr>
              <a:t>but does it teach </a:t>
            </a:r>
            <a:r>
              <a:rPr lang="en-US" dirty="0">
                <a:solidFill>
                  <a:schemeClr val="tx1"/>
                </a:solidFill>
              </a:rPr>
              <a:t>children who have been abused and neglected…</a:t>
            </a:r>
          </a:p>
          <a:p>
            <a:endParaRPr lang="en-US" dirty="0">
              <a:solidFill>
                <a:schemeClr val="tx1"/>
              </a:solidFill>
            </a:endParaRPr>
          </a:p>
          <a:p>
            <a:pPr marL="914400" indent="-285750">
              <a:spcBef>
                <a:spcPts val="1200"/>
              </a:spcBef>
              <a:spcAft>
                <a:spcPts val="600"/>
              </a:spcAft>
              <a:buFont typeface="Arial" panose="020B0604020202020204" pitchFamily="34" charset="0"/>
              <a:buChar char="•"/>
            </a:pPr>
            <a:r>
              <a:rPr lang="en-US" sz="2000" dirty="0">
                <a:solidFill>
                  <a:schemeClr val="accent4"/>
                </a:solidFill>
              </a:rPr>
              <a:t>to feel good about their relationship with adults and other children? </a:t>
            </a:r>
          </a:p>
          <a:p>
            <a:pPr marL="914400" indent="-285750">
              <a:spcBef>
                <a:spcPts val="1200"/>
              </a:spcBef>
              <a:spcAft>
                <a:spcPts val="600"/>
              </a:spcAft>
              <a:buFont typeface="Arial" panose="020B0604020202020204" pitchFamily="34" charset="0"/>
              <a:buChar char="•"/>
            </a:pPr>
            <a:r>
              <a:rPr lang="en-US" sz="2000" dirty="0">
                <a:solidFill>
                  <a:schemeClr val="accent4"/>
                </a:solidFill>
              </a:rPr>
              <a:t>to feel good about themselves (lovable, capable, worthwhile and responsible)? </a:t>
            </a:r>
          </a:p>
          <a:p>
            <a:pPr marL="914400" indent="-285750">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899EDE18-722D-46F5-B7E4-E880B9F2CACE}"/>
              </a:ext>
            </a:extLst>
          </p:cNvPr>
          <p:cNvSpPr txBox="1"/>
          <p:nvPr/>
        </p:nvSpPr>
        <p:spPr>
          <a:xfrm>
            <a:off x="1524000" y="387131"/>
            <a:ext cx="4053225" cy="646331"/>
          </a:xfrm>
          <a:prstGeom prst="rect">
            <a:avLst/>
          </a:prstGeom>
          <a:noFill/>
        </p:spPr>
        <p:txBody>
          <a:bodyPr wrap="none" rtlCol="0">
            <a:spAutoFit/>
          </a:bodyPr>
          <a:lstStyle/>
          <a:p>
            <a:r>
              <a:rPr lang="en-US" b="1" dirty="0">
                <a:solidFill>
                  <a:srgbClr val="002060"/>
                </a:solidFill>
              </a:rPr>
              <a:t>Does Physical Punishment Teach? </a:t>
            </a:r>
          </a:p>
          <a:p>
            <a:endParaRPr lang="en-US" dirty="0"/>
          </a:p>
        </p:txBody>
      </p:sp>
    </p:spTree>
    <p:extLst>
      <p:ext uri="{BB962C8B-B14F-4D97-AF65-F5344CB8AC3E}">
        <p14:creationId xmlns:p14="http://schemas.microsoft.com/office/powerpoint/2010/main" val="4127675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103755-B78B-4814-BF06-45F6611381AA}"/>
              </a:ext>
            </a:extLst>
          </p:cNvPr>
          <p:cNvSpPr txBox="1"/>
          <p:nvPr/>
        </p:nvSpPr>
        <p:spPr>
          <a:xfrm>
            <a:off x="0" y="438150"/>
            <a:ext cx="1143000" cy="1015663"/>
          </a:xfrm>
          <a:prstGeom prst="rect">
            <a:avLst/>
          </a:prstGeom>
          <a:noFill/>
        </p:spPr>
        <p:txBody>
          <a:bodyPr wrap="square" rtlCol="0">
            <a:spAutoFit/>
          </a:bodyPr>
          <a:lstStyle/>
          <a:p>
            <a:r>
              <a:rPr lang="en-US" sz="1400" b="1" dirty="0">
                <a:solidFill>
                  <a:schemeClr val="accent1"/>
                </a:solidFill>
              </a:rPr>
              <a:t>Let’s look at:  </a:t>
            </a:r>
            <a:r>
              <a:rPr lang="en-US" sz="1400" b="1" dirty="0">
                <a:solidFill>
                  <a:schemeClr val="tx2"/>
                </a:solidFill>
              </a:rPr>
              <a:t>Handout  4 </a:t>
            </a:r>
          </a:p>
          <a:p>
            <a:endParaRPr lang="en-US" dirty="0"/>
          </a:p>
        </p:txBody>
      </p:sp>
      <p:pic>
        <p:nvPicPr>
          <p:cNvPr id="7" name="Picture 6">
            <a:extLst>
              <a:ext uri="{FF2B5EF4-FFF2-40B4-BE49-F238E27FC236}">
                <a16:creationId xmlns:a16="http://schemas.microsoft.com/office/drawing/2014/main" id="{860719BC-0BED-4B39-8819-DAE30DBB6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5899"/>
            <a:ext cx="5257800" cy="4927601"/>
          </a:xfrm>
          <a:prstGeom prst="rect">
            <a:avLst/>
          </a:prstGeom>
          <a:ln>
            <a:solidFill>
              <a:schemeClr val="tx1"/>
            </a:solidFill>
          </a:ln>
        </p:spPr>
      </p:pic>
    </p:spTree>
    <p:extLst>
      <p:ext uri="{BB962C8B-B14F-4D97-AF65-F5344CB8AC3E}">
        <p14:creationId xmlns:p14="http://schemas.microsoft.com/office/powerpoint/2010/main" val="4169345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6EDDC0-DEE1-44FD-935F-665C78DCDA28}"/>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18A6071C-C63D-4A74-9835-CC29A585DEEC}"/>
              </a:ext>
            </a:extLst>
          </p:cNvPr>
          <p:cNvSpPr>
            <a:spLocks noGrp="1"/>
          </p:cNvSpPr>
          <p:nvPr>
            <p:ph type="body" idx="13"/>
          </p:nvPr>
        </p:nvSpPr>
        <p:spPr/>
        <p:txBody>
          <a:bodyPr/>
          <a:lstStyle/>
          <a:p>
            <a:endParaRPr lang="en-US" dirty="0"/>
          </a:p>
        </p:txBody>
      </p:sp>
      <p:pic>
        <p:nvPicPr>
          <p:cNvPr id="6" name="Picture 5">
            <a:extLst>
              <a:ext uri="{FF2B5EF4-FFF2-40B4-BE49-F238E27FC236}">
                <a16:creationId xmlns:a16="http://schemas.microsoft.com/office/drawing/2014/main" id="{B83A61BC-D6DD-457E-B525-BA95A97BB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61950"/>
            <a:ext cx="5791200" cy="4643742"/>
          </a:xfrm>
          <a:prstGeom prst="rect">
            <a:avLst/>
          </a:prstGeom>
          <a:ln>
            <a:solidFill>
              <a:schemeClr val="tx1"/>
            </a:solidFill>
          </a:ln>
        </p:spPr>
      </p:pic>
    </p:spTree>
    <p:extLst>
      <p:ext uri="{BB962C8B-B14F-4D97-AF65-F5344CB8AC3E}">
        <p14:creationId xmlns:p14="http://schemas.microsoft.com/office/powerpoint/2010/main" val="1611543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A85C6-1874-435C-B383-CACE72D2300B}"/>
              </a:ext>
            </a:extLst>
          </p:cNvPr>
          <p:cNvSpPr>
            <a:spLocks noGrp="1"/>
          </p:cNvSpPr>
          <p:nvPr>
            <p:ph type="body" idx="1"/>
          </p:nvPr>
        </p:nvSpPr>
        <p:spPr/>
        <p:txBody>
          <a:bodyPr/>
          <a:lstStyle/>
          <a:p>
            <a:pPr marL="285750" indent="-285750">
              <a:spcAft>
                <a:spcPts val="1200"/>
              </a:spcAft>
              <a:buFont typeface="Arial" panose="020B0604020202020204" pitchFamily="34" charset="0"/>
              <a:buChar char="•"/>
            </a:pPr>
            <a:r>
              <a:rPr lang="en-US" altLang="en-US" sz="2400" dirty="0">
                <a:solidFill>
                  <a:schemeClr val="tx1"/>
                </a:solidFill>
              </a:rPr>
              <a:t>For a toddler:</a:t>
            </a:r>
          </a:p>
          <a:p>
            <a:pPr>
              <a:spcAft>
                <a:spcPts val="1200"/>
              </a:spcAft>
            </a:pPr>
            <a:endParaRPr lang="en-US" altLang="en-US" sz="2400" dirty="0">
              <a:solidFill>
                <a:schemeClr val="tx1"/>
              </a:solidFill>
            </a:endParaRPr>
          </a:p>
          <a:p>
            <a:pPr marL="285750" indent="-285750">
              <a:spcAft>
                <a:spcPts val="1200"/>
              </a:spcAft>
              <a:buFont typeface="Arial" panose="020B0604020202020204" pitchFamily="34" charset="0"/>
              <a:buChar char="•"/>
            </a:pPr>
            <a:r>
              <a:rPr lang="en-US" altLang="en-US" sz="2400" dirty="0">
                <a:solidFill>
                  <a:schemeClr val="tx1"/>
                </a:solidFill>
              </a:rPr>
              <a:t>For a school-age child:</a:t>
            </a:r>
          </a:p>
          <a:p>
            <a:pPr>
              <a:spcAft>
                <a:spcPts val="1200"/>
              </a:spcAft>
            </a:pPr>
            <a:endParaRPr lang="en-US" altLang="en-US" sz="2400" dirty="0">
              <a:solidFill>
                <a:schemeClr val="tx1"/>
              </a:solidFill>
            </a:endParaRPr>
          </a:p>
          <a:p>
            <a:pPr marL="285750" indent="-285750">
              <a:spcAft>
                <a:spcPts val="1200"/>
              </a:spcAft>
              <a:buFont typeface="Arial" panose="020B0604020202020204" pitchFamily="34" charset="0"/>
              <a:buChar char="•"/>
            </a:pPr>
            <a:r>
              <a:rPr lang="en-US" altLang="en-US" sz="2400" dirty="0">
                <a:solidFill>
                  <a:schemeClr val="tx1"/>
                </a:solidFill>
              </a:rPr>
              <a:t>For a teenager: </a:t>
            </a:r>
          </a:p>
          <a:p>
            <a:endParaRPr lang="en-US" dirty="0"/>
          </a:p>
        </p:txBody>
      </p:sp>
      <p:sp>
        <p:nvSpPr>
          <p:cNvPr id="3" name="Text Placeholder 2">
            <a:extLst>
              <a:ext uri="{FF2B5EF4-FFF2-40B4-BE49-F238E27FC236}">
                <a16:creationId xmlns:a16="http://schemas.microsoft.com/office/drawing/2014/main" id="{E37137C8-036E-4BAA-858C-B7B94809B24E}"/>
              </a:ext>
            </a:extLst>
          </p:cNvPr>
          <p:cNvSpPr>
            <a:spLocks noGrp="1"/>
          </p:cNvSpPr>
          <p:nvPr>
            <p:ph type="body" idx="13"/>
          </p:nvPr>
        </p:nvSpPr>
        <p:spPr/>
        <p:txBody>
          <a:bodyPr/>
          <a:lstStyle/>
          <a:p>
            <a:r>
              <a:rPr lang="en-US" altLang="en-US" dirty="0"/>
              <a:t>A behavior that pushes my button… </a:t>
            </a:r>
            <a:endParaRPr lang="en-US" dirty="0"/>
          </a:p>
          <a:p>
            <a:endParaRPr lang="en-US" dirty="0"/>
          </a:p>
        </p:txBody>
      </p:sp>
    </p:spTree>
    <p:extLst>
      <p:ext uri="{BB962C8B-B14F-4D97-AF65-F5344CB8AC3E}">
        <p14:creationId xmlns:p14="http://schemas.microsoft.com/office/powerpoint/2010/main" val="4182049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A64D9D-51BE-4A49-8BB1-C839FB3FCFB3}"/>
              </a:ext>
            </a:extLst>
          </p:cNvPr>
          <p:cNvSpPr>
            <a:spLocks noGrp="1"/>
          </p:cNvSpPr>
          <p:nvPr>
            <p:ph type="body" idx="1"/>
          </p:nvPr>
        </p:nvSpPr>
        <p:spPr>
          <a:xfrm>
            <a:off x="76199" y="666750"/>
            <a:ext cx="1487375" cy="1295400"/>
          </a:xfrm>
        </p:spPr>
        <p:txBody>
          <a:bodyPr/>
          <a:lstStyle/>
          <a:p>
            <a:r>
              <a:rPr lang="en-US" sz="1600" dirty="0">
                <a:solidFill>
                  <a:schemeClr val="accent1"/>
                </a:solidFill>
              </a:rPr>
              <a:t>Let’s look at:</a:t>
            </a:r>
          </a:p>
          <a:p>
            <a:r>
              <a:rPr lang="en-US" sz="1600" dirty="0">
                <a:solidFill>
                  <a:schemeClr val="tx2"/>
                </a:solidFill>
              </a:rPr>
              <a:t>Handout  5 </a:t>
            </a:r>
          </a:p>
        </p:txBody>
      </p:sp>
      <p:pic>
        <p:nvPicPr>
          <p:cNvPr id="7" name="Picture 6">
            <a:extLst>
              <a:ext uri="{FF2B5EF4-FFF2-40B4-BE49-F238E27FC236}">
                <a16:creationId xmlns:a16="http://schemas.microsoft.com/office/drawing/2014/main" id="{FB26D2BE-87A5-494B-99A6-D9704958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512" y="369868"/>
            <a:ext cx="3590888" cy="4716481"/>
          </a:xfrm>
          <a:prstGeom prst="rect">
            <a:avLst/>
          </a:prstGeom>
          <a:ln>
            <a:solidFill>
              <a:schemeClr val="tx1"/>
            </a:solidFill>
          </a:ln>
        </p:spPr>
      </p:pic>
    </p:spTree>
    <p:extLst>
      <p:ext uri="{BB962C8B-B14F-4D97-AF65-F5344CB8AC3E}">
        <p14:creationId xmlns:p14="http://schemas.microsoft.com/office/powerpoint/2010/main" val="105379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9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9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9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9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A64D9D-51BE-4A49-8BB1-C839FB3FCFB3}"/>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53544092-2ED5-4A71-BCC8-05A1EEFEC7B8}"/>
              </a:ext>
            </a:extLst>
          </p:cNvPr>
          <p:cNvSpPr>
            <a:spLocks noGrp="1"/>
          </p:cNvSpPr>
          <p:nvPr>
            <p:ph type="body" idx="13"/>
          </p:nvPr>
        </p:nvSpPr>
        <p:spPr/>
        <p:txBody>
          <a:bodyPr/>
          <a:lstStyle/>
          <a:p>
            <a:endParaRPr lang="en-US" dirty="0"/>
          </a:p>
        </p:txBody>
      </p:sp>
      <p:pic>
        <p:nvPicPr>
          <p:cNvPr id="5" name="Picture 4">
            <a:extLst>
              <a:ext uri="{FF2B5EF4-FFF2-40B4-BE49-F238E27FC236}">
                <a16:creationId xmlns:a16="http://schemas.microsoft.com/office/drawing/2014/main" id="{23AE0CB1-2669-4129-8A73-53B127C5D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38153"/>
            <a:ext cx="3661786" cy="4676807"/>
          </a:xfrm>
          <a:prstGeom prst="rect">
            <a:avLst/>
          </a:prstGeom>
          <a:ln>
            <a:solidFill>
              <a:schemeClr val="tx1"/>
            </a:solidFill>
          </a:ln>
        </p:spPr>
      </p:pic>
    </p:spTree>
    <p:extLst>
      <p:ext uri="{BB962C8B-B14F-4D97-AF65-F5344CB8AC3E}">
        <p14:creationId xmlns:p14="http://schemas.microsoft.com/office/powerpoint/2010/main" val="1163634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E6F3F6-216C-44A0-82D4-EE14167C2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38150"/>
            <a:ext cx="3988152" cy="4588233"/>
          </a:xfrm>
          <a:prstGeom prst="rect">
            <a:avLst/>
          </a:prstGeom>
          <a:ln>
            <a:solidFill>
              <a:schemeClr val="tx1"/>
            </a:solidFill>
          </a:ln>
        </p:spPr>
      </p:pic>
    </p:spTree>
    <p:extLst>
      <p:ext uri="{BB962C8B-B14F-4D97-AF65-F5344CB8AC3E}">
        <p14:creationId xmlns:p14="http://schemas.microsoft.com/office/powerpoint/2010/main" val="238426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8D0AE0-D62D-48E2-BE83-F1D299DD4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707" y="514350"/>
            <a:ext cx="3931449" cy="4419599"/>
          </a:xfrm>
          <a:prstGeom prst="rect">
            <a:avLst/>
          </a:prstGeom>
          <a:ln>
            <a:solidFill>
              <a:schemeClr val="tx1"/>
            </a:solidFill>
          </a:ln>
        </p:spPr>
      </p:pic>
    </p:spTree>
    <p:extLst>
      <p:ext uri="{BB962C8B-B14F-4D97-AF65-F5344CB8AC3E}">
        <p14:creationId xmlns:p14="http://schemas.microsoft.com/office/powerpoint/2010/main" val="3603297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6F2F34-5995-45C1-BFCF-B9DCB5F42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38150"/>
            <a:ext cx="4114800" cy="4419600"/>
          </a:xfrm>
          <a:prstGeom prst="rect">
            <a:avLst/>
          </a:prstGeom>
          <a:ln>
            <a:solidFill>
              <a:schemeClr val="tx1"/>
            </a:solidFill>
          </a:ln>
        </p:spPr>
      </p:pic>
    </p:spTree>
    <p:extLst>
      <p:ext uri="{BB962C8B-B14F-4D97-AF65-F5344CB8AC3E}">
        <p14:creationId xmlns:p14="http://schemas.microsoft.com/office/powerpoint/2010/main" val="1786142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9FC205-CEEE-4453-A6E9-188D705E7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38150"/>
            <a:ext cx="4219747" cy="4419600"/>
          </a:xfrm>
          <a:prstGeom prst="rect">
            <a:avLst/>
          </a:prstGeom>
          <a:ln>
            <a:solidFill>
              <a:schemeClr val="tx1"/>
            </a:solidFill>
          </a:ln>
        </p:spPr>
      </p:pic>
    </p:spTree>
    <p:extLst>
      <p:ext uri="{BB962C8B-B14F-4D97-AF65-F5344CB8AC3E}">
        <p14:creationId xmlns:p14="http://schemas.microsoft.com/office/powerpoint/2010/main" val="4209071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2AA5D-AF3A-45FE-8762-0A34157C6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14350"/>
            <a:ext cx="3989327" cy="4405327"/>
          </a:xfrm>
          <a:prstGeom prst="rect">
            <a:avLst/>
          </a:prstGeom>
          <a:ln>
            <a:solidFill>
              <a:schemeClr val="tx1"/>
            </a:solidFill>
          </a:ln>
        </p:spPr>
      </p:pic>
    </p:spTree>
    <p:extLst>
      <p:ext uri="{BB962C8B-B14F-4D97-AF65-F5344CB8AC3E}">
        <p14:creationId xmlns:p14="http://schemas.microsoft.com/office/powerpoint/2010/main" val="157493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256E4C-BD0E-4F73-B5B7-7E893466D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14350"/>
            <a:ext cx="4166681" cy="4114800"/>
          </a:xfrm>
          <a:prstGeom prst="rect">
            <a:avLst/>
          </a:prstGeom>
          <a:ln>
            <a:solidFill>
              <a:schemeClr val="tx1"/>
            </a:solidFill>
          </a:ln>
        </p:spPr>
      </p:pic>
    </p:spTree>
    <p:extLst>
      <p:ext uri="{BB962C8B-B14F-4D97-AF65-F5344CB8AC3E}">
        <p14:creationId xmlns:p14="http://schemas.microsoft.com/office/powerpoint/2010/main" val="3204748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B3DE2D-CABF-4F7C-90C8-3CA6F7C6662C}"/>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26BDE429-7F09-4872-96D3-0FF93C3D41C7}"/>
              </a:ext>
            </a:extLst>
          </p:cNvPr>
          <p:cNvSpPr>
            <a:spLocks noGrp="1"/>
          </p:cNvSpPr>
          <p:nvPr>
            <p:ph type="body" idx="13"/>
          </p:nvPr>
        </p:nvSpPr>
        <p:spPr/>
        <p:txBody>
          <a:bodyPr/>
          <a:lstStyle/>
          <a:p>
            <a:endParaRPr lang="en-US" dirty="0"/>
          </a:p>
        </p:txBody>
      </p:sp>
      <p:pic>
        <p:nvPicPr>
          <p:cNvPr id="4" name="Picture 3">
            <a:extLst>
              <a:ext uri="{FF2B5EF4-FFF2-40B4-BE49-F238E27FC236}">
                <a16:creationId xmlns:a16="http://schemas.microsoft.com/office/drawing/2014/main" id="{044DDF8E-B20E-44DB-AE2E-177C2945929B}"/>
              </a:ext>
            </a:extLst>
          </p:cNvPr>
          <p:cNvPicPr>
            <a:picLocks noChangeAspect="1"/>
          </p:cNvPicPr>
          <p:nvPr/>
        </p:nvPicPr>
        <p:blipFill>
          <a:blip r:embed="rId2"/>
          <a:stretch>
            <a:fillRect/>
          </a:stretch>
        </p:blipFill>
        <p:spPr>
          <a:xfrm>
            <a:off x="104361" y="438153"/>
            <a:ext cx="6582789" cy="4038597"/>
          </a:xfrm>
          <a:prstGeom prst="rect">
            <a:avLst/>
          </a:prstGeom>
        </p:spPr>
      </p:pic>
    </p:spTree>
    <p:extLst>
      <p:ext uri="{BB962C8B-B14F-4D97-AF65-F5344CB8AC3E}">
        <p14:creationId xmlns:p14="http://schemas.microsoft.com/office/powerpoint/2010/main" val="239748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3F5EB0-7D4B-4865-B908-F5E2BC04AF57}"/>
              </a:ext>
            </a:extLst>
          </p:cNvPr>
          <p:cNvSpPr>
            <a:spLocks noGrp="1"/>
          </p:cNvSpPr>
          <p:nvPr>
            <p:ph type="body" idx="13"/>
          </p:nvPr>
        </p:nvSpPr>
        <p:spPr>
          <a:xfrm>
            <a:off x="228600" y="438153"/>
            <a:ext cx="6400800" cy="3581397"/>
          </a:xfrm>
        </p:spPr>
        <p:txBody>
          <a:bodyPr/>
          <a:lstStyle/>
          <a:p>
            <a:pPr algn="ctr"/>
            <a:r>
              <a:rPr lang="en-US" dirty="0">
                <a:solidFill>
                  <a:schemeClr val="accent1"/>
                </a:solidFill>
              </a:rPr>
              <a:t>Demonstration: </a:t>
            </a:r>
          </a:p>
          <a:p>
            <a:pPr algn="ctr"/>
            <a:r>
              <a:rPr lang="en-US" sz="4400" dirty="0"/>
              <a:t>The Power of Positive Reinforcement</a:t>
            </a:r>
          </a:p>
        </p:txBody>
      </p:sp>
    </p:spTree>
    <p:extLst>
      <p:ext uri="{BB962C8B-B14F-4D97-AF65-F5344CB8AC3E}">
        <p14:creationId xmlns:p14="http://schemas.microsoft.com/office/powerpoint/2010/main" val="721588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7BA10971-632C-4ADC-B122-8AF200BEF17E}"/>
              </a:ext>
            </a:extLst>
          </p:cNvPr>
          <p:cNvGraphicFramePr>
            <a:graphicFrameLocks noGrp="1"/>
          </p:cNvGraphicFramePr>
          <p:nvPr>
            <p:extLst>
              <p:ext uri="{D42A27DB-BD31-4B8C-83A1-F6EECF244321}">
                <p14:modId xmlns:p14="http://schemas.microsoft.com/office/powerpoint/2010/main" val="1466298610"/>
              </p:ext>
            </p:extLst>
          </p:nvPr>
        </p:nvGraphicFramePr>
        <p:xfrm>
          <a:off x="625874" y="1577908"/>
          <a:ext cx="5241530" cy="2670240"/>
        </p:xfrm>
        <a:graphic>
          <a:graphicData uri="http://schemas.openxmlformats.org/drawingml/2006/table">
            <a:tbl>
              <a:tblPr firstRow="1" bandRow="1">
                <a:tableStyleId>{5940675A-B579-460E-94D1-54222C63F5DA}</a:tableStyleId>
              </a:tblPr>
              <a:tblGrid>
                <a:gridCol w="524153">
                  <a:extLst>
                    <a:ext uri="{9D8B030D-6E8A-4147-A177-3AD203B41FA5}">
                      <a16:colId xmlns:a16="http://schemas.microsoft.com/office/drawing/2014/main" val="2646421563"/>
                    </a:ext>
                  </a:extLst>
                </a:gridCol>
                <a:gridCol w="524153">
                  <a:extLst>
                    <a:ext uri="{9D8B030D-6E8A-4147-A177-3AD203B41FA5}">
                      <a16:colId xmlns:a16="http://schemas.microsoft.com/office/drawing/2014/main" val="1891997658"/>
                    </a:ext>
                  </a:extLst>
                </a:gridCol>
                <a:gridCol w="524153">
                  <a:extLst>
                    <a:ext uri="{9D8B030D-6E8A-4147-A177-3AD203B41FA5}">
                      <a16:colId xmlns:a16="http://schemas.microsoft.com/office/drawing/2014/main" val="3518264814"/>
                    </a:ext>
                  </a:extLst>
                </a:gridCol>
                <a:gridCol w="524153">
                  <a:extLst>
                    <a:ext uri="{9D8B030D-6E8A-4147-A177-3AD203B41FA5}">
                      <a16:colId xmlns:a16="http://schemas.microsoft.com/office/drawing/2014/main" val="1140001985"/>
                    </a:ext>
                  </a:extLst>
                </a:gridCol>
                <a:gridCol w="524153">
                  <a:extLst>
                    <a:ext uri="{9D8B030D-6E8A-4147-A177-3AD203B41FA5}">
                      <a16:colId xmlns:a16="http://schemas.microsoft.com/office/drawing/2014/main" val="1406311440"/>
                    </a:ext>
                  </a:extLst>
                </a:gridCol>
                <a:gridCol w="524153">
                  <a:extLst>
                    <a:ext uri="{9D8B030D-6E8A-4147-A177-3AD203B41FA5}">
                      <a16:colId xmlns:a16="http://schemas.microsoft.com/office/drawing/2014/main" val="2603610840"/>
                    </a:ext>
                  </a:extLst>
                </a:gridCol>
                <a:gridCol w="524153">
                  <a:extLst>
                    <a:ext uri="{9D8B030D-6E8A-4147-A177-3AD203B41FA5}">
                      <a16:colId xmlns:a16="http://schemas.microsoft.com/office/drawing/2014/main" val="3863000436"/>
                    </a:ext>
                  </a:extLst>
                </a:gridCol>
                <a:gridCol w="524153">
                  <a:extLst>
                    <a:ext uri="{9D8B030D-6E8A-4147-A177-3AD203B41FA5}">
                      <a16:colId xmlns:a16="http://schemas.microsoft.com/office/drawing/2014/main" val="1971465372"/>
                    </a:ext>
                  </a:extLst>
                </a:gridCol>
                <a:gridCol w="524153">
                  <a:extLst>
                    <a:ext uri="{9D8B030D-6E8A-4147-A177-3AD203B41FA5}">
                      <a16:colId xmlns:a16="http://schemas.microsoft.com/office/drawing/2014/main" val="4160873212"/>
                    </a:ext>
                  </a:extLst>
                </a:gridCol>
                <a:gridCol w="524153">
                  <a:extLst>
                    <a:ext uri="{9D8B030D-6E8A-4147-A177-3AD203B41FA5}">
                      <a16:colId xmlns:a16="http://schemas.microsoft.com/office/drawing/2014/main" val="900790559"/>
                    </a:ext>
                  </a:extLst>
                </a:gridCol>
              </a:tblGrid>
              <a:tr h="667560">
                <a:tc>
                  <a:txBody>
                    <a:bodyPr/>
                    <a:lstStyle/>
                    <a:p>
                      <a:pPr algn="ctr"/>
                      <a:r>
                        <a:rPr lang="en-US" sz="1800" b="1" dirty="0">
                          <a:solidFill>
                            <a:srgbClr val="7030A0"/>
                          </a:solidFill>
                        </a:rPr>
                        <a:t>1</a:t>
                      </a:r>
                    </a:p>
                  </a:txBody>
                  <a:tcPr/>
                </a:tc>
                <a:tc>
                  <a:txBody>
                    <a:bodyPr/>
                    <a:lstStyle/>
                    <a:p>
                      <a:pPr algn="ctr"/>
                      <a:r>
                        <a:rPr lang="en-US" sz="1800" b="1" dirty="0">
                          <a:solidFill>
                            <a:srgbClr val="7030A0"/>
                          </a:solidFill>
                        </a:rPr>
                        <a:t>2</a:t>
                      </a:r>
                    </a:p>
                  </a:txBody>
                  <a:tcPr/>
                </a:tc>
                <a:tc>
                  <a:txBody>
                    <a:bodyPr/>
                    <a:lstStyle/>
                    <a:p>
                      <a:pPr algn="ctr"/>
                      <a:r>
                        <a:rPr lang="en-US" sz="1800" b="1" dirty="0">
                          <a:solidFill>
                            <a:srgbClr val="7030A0"/>
                          </a:solidFill>
                        </a:rPr>
                        <a:t>3</a:t>
                      </a:r>
                    </a:p>
                  </a:txBody>
                  <a:tcPr/>
                </a:tc>
                <a:tc>
                  <a:txBody>
                    <a:bodyPr/>
                    <a:lstStyle/>
                    <a:p>
                      <a:pPr algn="ctr"/>
                      <a:r>
                        <a:rPr lang="en-US" sz="1800" b="1" dirty="0">
                          <a:solidFill>
                            <a:srgbClr val="7030A0"/>
                          </a:solidFill>
                        </a:rPr>
                        <a:t>4</a:t>
                      </a:r>
                    </a:p>
                  </a:txBody>
                  <a:tcPr/>
                </a:tc>
                <a:tc>
                  <a:txBody>
                    <a:bodyPr/>
                    <a:lstStyle/>
                    <a:p>
                      <a:pPr algn="ctr"/>
                      <a:r>
                        <a:rPr lang="en-US" sz="1800" b="1" dirty="0">
                          <a:solidFill>
                            <a:srgbClr val="7030A0"/>
                          </a:solidFill>
                        </a:rPr>
                        <a:t>5</a:t>
                      </a:r>
                    </a:p>
                  </a:txBody>
                  <a:tcPr/>
                </a:tc>
                <a:tc>
                  <a:txBody>
                    <a:bodyPr/>
                    <a:lstStyle/>
                    <a:p>
                      <a:pPr algn="ctr"/>
                      <a:r>
                        <a:rPr lang="en-US" sz="1800" b="1" dirty="0">
                          <a:solidFill>
                            <a:srgbClr val="7030A0"/>
                          </a:solidFill>
                        </a:rPr>
                        <a:t>6</a:t>
                      </a:r>
                    </a:p>
                  </a:txBody>
                  <a:tcPr/>
                </a:tc>
                <a:tc>
                  <a:txBody>
                    <a:bodyPr/>
                    <a:lstStyle/>
                    <a:p>
                      <a:pPr algn="ctr"/>
                      <a:r>
                        <a:rPr lang="en-US" sz="1800" b="1" dirty="0">
                          <a:solidFill>
                            <a:srgbClr val="7030A0"/>
                          </a:solidFill>
                        </a:rPr>
                        <a:t>7</a:t>
                      </a:r>
                    </a:p>
                  </a:txBody>
                  <a:tcPr/>
                </a:tc>
                <a:tc>
                  <a:txBody>
                    <a:bodyPr/>
                    <a:lstStyle/>
                    <a:p>
                      <a:pPr algn="ctr"/>
                      <a:r>
                        <a:rPr lang="en-US" sz="1800" b="1" dirty="0">
                          <a:solidFill>
                            <a:srgbClr val="7030A0"/>
                          </a:solidFill>
                        </a:rPr>
                        <a:t>8</a:t>
                      </a:r>
                    </a:p>
                  </a:txBody>
                  <a:tcPr/>
                </a:tc>
                <a:tc>
                  <a:txBody>
                    <a:bodyPr/>
                    <a:lstStyle/>
                    <a:p>
                      <a:pPr algn="ctr"/>
                      <a:r>
                        <a:rPr lang="en-US" sz="1800" b="1" dirty="0">
                          <a:solidFill>
                            <a:srgbClr val="7030A0"/>
                          </a:solidFill>
                        </a:rPr>
                        <a:t>9</a:t>
                      </a:r>
                    </a:p>
                  </a:txBody>
                  <a:tcPr/>
                </a:tc>
                <a:tc>
                  <a:txBody>
                    <a:bodyPr/>
                    <a:lstStyle/>
                    <a:p>
                      <a:pPr algn="ctr"/>
                      <a:r>
                        <a:rPr lang="en-US" sz="1800" b="1" dirty="0">
                          <a:solidFill>
                            <a:srgbClr val="7030A0"/>
                          </a:solidFill>
                        </a:rPr>
                        <a:t>10</a:t>
                      </a:r>
                    </a:p>
                  </a:txBody>
                  <a:tcPr/>
                </a:tc>
                <a:extLst>
                  <a:ext uri="{0D108BD9-81ED-4DB2-BD59-A6C34878D82A}">
                    <a16:rowId xmlns:a16="http://schemas.microsoft.com/office/drawing/2014/main" val="1838720649"/>
                  </a:ext>
                </a:extLst>
              </a:tr>
              <a:tr h="667560">
                <a:tc>
                  <a:txBody>
                    <a:bodyPr/>
                    <a:lstStyle/>
                    <a:p>
                      <a:pPr algn="ctr"/>
                      <a:r>
                        <a:rPr lang="en-US" sz="1800" b="1" dirty="0">
                          <a:solidFill>
                            <a:srgbClr val="7030A0"/>
                          </a:solidFill>
                        </a:rPr>
                        <a:t>20</a:t>
                      </a:r>
                    </a:p>
                  </a:txBody>
                  <a:tcPr/>
                </a:tc>
                <a:tc>
                  <a:txBody>
                    <a:bodyPr/>
                    <a:lstStyle/>
                    <a:p>
                      <a:pPr algn="ctr"/>
                      <a:r>
                        <a:rPr lang="en-US" sz="1800" b="1" dirty="0">
                          <a:solidFill>
                            <a:srgbClr val="7030A0"/>
                          </a:solidFill>
                        </a:rPr>
                        <a:t>19</a:t>
                      </a:r>
                    </a:p>
                  </a:txBody>
                  <a:tcPr/>
                </a:tc>
                <a:tc>
                  <a:txBody>
                    <a:bodyPr/>
                    <a:lstStyle/>
                    <a:p>
                      <a:pPr algn="ctr"/>
                      <a:r>
                        <a:rPr lang="en-US" sz="1800" b="1" dirty="0">
                          <a:solidFill>
                            <a:srgbClr val="7030A0"/>
                          </a:solidFill>
                        </a:rPr>
                        <a:t>18</a:t>
                      </a:r>
                    </a:p>
                  </a:txBody>
                  <a:tcPr/>
                </a:tc>
                <a:tc>
                  <a:txBody>
                    <a:bodyPr/>
                    <a:lstStyle/>
                    <a:p>
                      <a:pPr algn="ctr"/>
                      <a:r>
                        <a:rPr lang="en-US" sz="1800" b="1" dirty="0">
                          <a:solidFill>
                            <a:srgbClr val="7030A0"/>
                          </a:solidFill>
                        </a:rPr>
                        <a:t>17</a:t>
                      </a:r>
                    </a:p>
                  </a:txBody>
                  <a:tcPr/>
                </a:tc>
                <a:tc>
                  <a:txBody>
                    <a:bodyPr/>
                    <a:lstStyle/>
                    <a:p>
                      <a:pPr algn="ctr"/>
                      <a:r>
                        <a:rPr lang="en-US" sz="1800" b="1" dirty="0">
                          <a:solidFill>
                            <a:srgbClr val="7030A0"/>
                          </a:solidFill>
                        </a:rPr>
                        <a:t>16</a:t>
                      </a:r>
                    </a:p>
                  </a:txBody>
                  <a:tcPr/>
                </a:tc>
                <a:tc>
                  <a:txBody>
                    <a:bodyPr/>
                    <a:lstStyle/>
                    <a:p>
                      <a:pPr algn="ctr"/>
                      <a:r>
                        <a:rPr lang="en-US" sz="1800" b="1" dirty="0">
                          <a:solidFill>
                            <a:srgbClr val="7030A0"/>
                          </a:solidFill>
                        </a:rPr>
                        <a:t>15</a:t>
                      </a:r>
                    </a:p>
                  </a:txBody>
                  <a:tcPr/>
                </a:tc>
                <a:tc>
                  <a:txBody>
                    <a:bodyPr/>
                    <a:lstStyle/>
                    <a:p>
                      <a:pPr algn="ctr"/>
                      <a:r>
                        <a:rPr lang="en-US" sz="1800" b="1" dirty="0">
                          <a:solidFill>
                            <a:srgbClr val="7030A0"/>
                          </a:solidFill>
                        </a:rPr>
                        <a:t>14</a:t>
                      </a:r>
                    </a:p>
                  </a:txBody>
                  <a:tcPr/>
                </a:tc>
                <a:tc>
                  <a:txBody>
                    <a:bodyPr/>
                    <a:lstStyle/>
                    <a:p>
                      <a:pPr algn="ctr"/>
                      <a:r>
                        <a:rPr lang="en-US" sz="1800" b="1" dirty="0">
                          <a:solidFill>
                            <a:srgbClr val="7030A0"/>
                          </a:solidFill>
                        </a:rPr>
                        <a:t>13</a:t>
                      </a:r>
                    </a:p>
                  </a:txBody>
                  <a:tcPr/>
                </a:tc>
                <a:tc>
                  <a:txBody>
                    <a:bodyPr/>
                    <a:lstStyle/>
                    <a:p>
                      <a:pPr algn="ctr"/>
                      <a:r>
                        <a:rPr lang="en-US" sz="1800" b="1" dirty="0">
                          <a:solidFill>
                            <a:srgbClr val="7030A0"/>
                          </a:solidFill>
                        </a:rPr>
                        <a:t>12</a:t>
                      </a:r>
                    </a:p>
                  </a:txBody>
                  <a:tcPr/>
                </a:tc>
                <a:tc>
                  <a:txBody>
                    <a:bodyPr/>
                    <a:lstStyle/>
                    <a:p>
                      <a:pPr algn="ctr"/>
                      <a:r>
                        <a:rPr lang="en-US" sz="1800" b="1" dirty="0">
                          <a:solidFill>
                            <a:srgbClr val="7030A0"/>
                          </a:solidFill>
                        </a:rPr>
                        <a:t>11</a:t>
                      </a:r>
                    </a:p>
                  </a:txBody>
                  <a:tcPr/>
                </a:tc>
                <a:extLst>
                  <a:ext uri="{0D108BD9-81ED-4DB2-BD59-A6C34878D82A}">
                    <a16:rowId xmlns:a16="http://schemas.microsoft.com/office/drawing/2014/main" val="2287418463"/>
                  </a:ext>
                </a:extLst>
              </a:tr>
              <a:tr h="667560">
                <a:tc>
                  <a:txBody>
                    <a:bodyPr/>
                    <a:lstStyle/>
                    <a:p>
                      <a:pPr algn="ctr"/>
                      <a:r>
                        <a:rPr lang="en-US" sz="1800" b="1" dirty="0">
                          <a:solidFill>
                            <a:srgbClr val="7030A0"/>
                          </a:solidFill>
                        </a:rPr>
                        <a:t>21</a:t>
                      </a:r>
                    </a:p>
                  </a:txBody>
                  <a:tcPr/>
                </a:tc>
                <a:tc>
                  <a:txBody>
                    <a:bodyPr/>
                    <a:lstStyle/>
                    <a:p>
                      <a:pPr algn="ctr"/>
                      <a:r>
                        <a:rPr lang="en-US" sz="1800" b="1" dirty="0">
                          <a:solidFill>
                            <a:srgbClr val="7030A0"/>
                          </a:solidFill>
                        </a:rPr>
                        <a:t>22</a:t>
                      </a:r>
                    </a:p>
                  </a:txBody>
                  <a:tcPr/>
                </a:tc>
                <a:tc>
                  <a:txBody>
                    <a:bodyPr/>
                    <a:lstStyle/>
                    <a:p>
                      <a:pPr algn="ctr"/>
                      <a:r>
                        <a:rPr lang="en-US" sz="1800" b="1" dirty="0">
                          <a:solidFill>
                            <a:srgbClr val="7030A0"/>
                          </a:solidFill>
                        </a:rPr>
                        <a:t>23</a:t>
                      </a:r>
                    </a:p>
                  </a:txBody>
                  <a:tcPr/>
                </a:tc>
                <a:tc>
                  <a:txBody>
                    <a:bodyPr/>
                    <a:lstStyle/>
                    <a:p>
                      <a:pPr algn="ctr"/>
                      <a:r>
                        <a:rPr lang="en-US" sz="1800" b="1" dirty="0">
                          <a:solidFill>
                            <a:srgbClr val="7030A0"/>
                          </a:solidFill>
                        </a:rPr>
                        <a:t>24</a:t>
                      </a:r>
                    </a:p>
                  </a:txBody>
                  <a:tcPr/>
                </a:tc>
                <a:tc>
                  <a:txBody>
                    <a:bodyPr/>
                    <a:lstStyle/>
                    <a:p>
                      <a:pPr algn="ctr"/>
                      <a:r>
                        <a:rPr lang="en-US" sz="1800" b="1" dirty="0">
                          <a:solidFill>
                            <a:srgbClr val="7030A0"/>
                          </a:solidFill>
                        </a:rPr>
                        <a:t>25</a:t>
                      </a:r>
                    </a:p>
                  </a:txBody>
                  <a:tcPr/>
                </a:tc>
                <a:tc>
                  <a:txBody>
                    <a:bodyPr/>
                    <a:lstStyle/>
                    <a:p>
                      <a:pPr algn="ctr"/>
                      <a:r>
                        <a:rPr lang="en-US" sz="1800" b="1" dirty="0">
                          <a:solidFill>
                            <a:srgbClr val="7030A0"/>
                          </a:solidFill>
                        </a:rPr>
                        <a:t>26</a:t>
                      </a:r>
                    </a:p>
                  </a:txBody>
                  <a:tcPr/>
                </a:tc>
                <a:tc>
                  <a:txBody>
                    <a:bodyPr/>
                    <a:lstStyle/>
                    <a:p>
                      <a:pPr algn="ctr"/>
                      <a:r>
                        <a:rPr lang="en-US" sz="1800" b="1" dirty="0">
                          <a:solidFill>
                            <a:srgbClr val="7030A0"/>
                          </a:solidFill>
                        </a:rPr>
                        <a:t>27</a:t>
                      </a:r>
                    </a:p>
                  </a:txBody>
                  <a:tcPr/>
                </a:tc>
                <a:tc>
                  <a:txBody>
                    <a:bodyPr/>
                    <a:lstStyle/>
                    <a:p>
                      <a:pPr algn="ctr"/>
                      <a:r>
                        <a:rPr lang="en-US" sz="1800" b="1" dirty="0">
                          <a:solidFill>
                            <a:srgbClr val="7030A0"/>
                          </a:solidFill>
                        </a:rPr>
                        <a:t>28</a:t>
                      </a:r>
                    </a:p>
                  </a:txBody>
                  <a:tcPr/>
                </a:tc>
                <a:tc>
                  <a:txBody>
                    <a:bodyPr/>
                    <a:lstStyle/>
                    <a:p>
                      <a:pPr algn="ctr"/>
                      <a:r>
                        <a:rPr lang="en-US" sz="1800" b="1" dirty="0">
                          <a:solidFill>
                            <a:srgbClr val="7030A0"/>
                          </a:solidFill>
                        </a:rPr>
                        <a:t>29</a:t>
                      </a:r>
                    </a:p>
                  </a:txBody>
                  <a:tcPr/>
                </a:tc>
                <a:tc>
                  <a:txBody>
                    <a:bodyPr/>
                    <a:lstStyle/>
                    <a:p>
                      <a:pPr algn="ctr"/>
                      <a:r>
                        <a:rPr lang="en-US" sz="1800" b="1" dirty="0">
                          <a:solidFill>
                            <a:srgbClr val="7030A0"/>
                          </a:solidFill>
                        </a:rPr>
                        <a:t>30</a:t>
                      </a:r>
                    </a:p>
                  </a:txBody>
                  <a:tcPr/>
                </a:tc>
                <a:extLst>
                  <a:ext uri="{0D108BD9-81ED-4DB2-BD59-A6C34878D82A}">
                    <a16:rowId xmlns:a16="http://schemas.microsoft.com/office/drawing/2014/main" val="301226307"/>
                  </a:ext>
                </a:extLst>
              </a:tr>
              <a:tr h="667560">
                <a:tc>
                  <a:txBody>
                    <a:bodyPr/>
                    <a:lstStyle/>
                    <a:p>
                      <a:pPr algn="ctr"/>
                      <a:r>
                        <a:rPr lang="en-US" sz="1800" b="1" dirty="0">
                          <a:solidFill>
                            <a:srgbClr val="7030A0"/>
                          </a:solidFill>
                        </a:rPr>
                        <a:t>40</a:t>
                      </a:r>
                    </a:p>
                  </a:txBody>
                  <a:tcPr/>
                </a:tc>
                <a:tc>
                  <a:txBody>
                    <a:bodyPr/>
                    <a:lstStyle/>
                    <a:p>
                      <a:pPr algn="ctr"/>
                      <a:r>
                        <a:rPr lang="en-US" sz="1800" b="1" dirty="0">
                          <a:solidFill>
                            <a:srgbClr val="7030A0"/>
                          </a:solidFill>
                        </a:rPr>
                        <a:t>39</a:t>
                      </a:r>
                    </a:p>
                  </a:txBody>
                  <a:tcPr/>
                </a:tc>
                <a:tc>
                  <a:txBody>
                    <a:bodyPr/>
                    <a:lstStyle/>
                    <a:p>
                      <a:pPr algn="ctr"/>
                      <a:r>
                        <a:rPr lang="en-US" sz="1800" b="1" dirty="0">
                          <a:solidFill>
                            <a:srgbClr val="7030A0"/>
                          </a:solidFill>
                        </a:rPr>
                        <a:t>38</a:t>
                      </a:r>
                    </a:p>
                  </a:txBody>
                  <a:tcPr/>
                </a:tc>
                <a:tc>
                  <a:txBody>
                    <a:bodyPr/>
                    <a:lstStyle/>
                    <a:p>
                      <a:pPr algn="ctr"/>
                      <a:r>
                        <a:rPr lang="en-US" sz="1800" b="1" dirty="0">
                          <a:solidFill>
                            <a:srgbClr val="7030A0"/>
                          </a:solidFill>
                        </a:rPr>
                        <a:t>37</a:t>
                      </a:r>
                    </a:p>
                  </a:txBody>
                  <a:tcPr/>
                </a:tc>
                <a:tc>
                  <a:txBody>
                    <a:bodyPr/>
                    <a:lstStyle/>
                    <a:p>
                      <a:pPr algn="ctr"/>
                      <a:r>
                        <a:rPr lang="en-US" sz="1800" b="1" dirty="0">
                          <a:solidFill>
                            <a:srgbClr val="7030A0"/>
                          </a:solidFill>
                        </a:rPr>
                        <a:t>36</a:t>
                      </a:r>
                    </a:p>
                  </a:txBody>
                  <a:tcPr/>
                </a:tc>
                <a:tc>
                  <a:txBody>
                    <a:bodyPr/>
                    <a:lstStyle/>
                    <a:p>
                      <a:pPr algn="ctr"/>
                      <a:r>
                        <a:rPr lang="en-US" sz="1800" b="1" dirty="0">
                          <a:solidFill>
                            <a:srgbClr val="7030A0"/>
                          </a:solidFill>
                        </a:rPr>
                        <a:t>35</a:t>
                      </a:r>
                    </a:p>
                  </a:txBody>
                  <a:tcPr/>
                </a:tc>
                <a:tc>
                  <a:txBody>
                    <a:bodyPr/>
                    <a:lstStyle/>
                    <a:p>
                      <a:pPr algn="ctr"/>
                      <a:r>
                        <a:rPr lang="en-US" sz="1800" b="1" dirty="0">
                          <a:solidFill>
                            <a:srgbClr val="7030A0"/>
                          </a:solidFill>
                        </a:rPr>
                        <a:t>34</a:t>
                      </a:r>
                    </a:p>
                  </a:txBody>
                  <a:tcPr/>
                </a:tc>
                <a:tc>
                  <a:txBody>
                    <a:bodyPr/>
                    <a:lstStyle/>
                    <a:p>
                      <a:pPr algn="ctr"/>
                      <a:r>
                        <a:rPr lang="en-US" sz="1800" b="1" dirty="0">
                          <a:solidFill>
                            <a:srgbClr val="7030A0"/>
                          </a:solidFill>
                        </a:rPr>
                        <a:t>33</a:t>
                      </a:r>
                    </a:p>
                  </a:txBody>
                  <a:tcPr/>
                </a:tc>
                <a:tc>
                  <a:txBody>
                    <a:bodyPr/>
                    <a:lstStyle/>
                    <a:p>
                      <a:pPr algn="ctr"/>
                      <a:r>
                        <a:rPr lang="en-US" sz="1800" b="1" dirty="0">
                          <a:solidFill>
                            <a:srgbClr val="7030A0"/>
                          </a:solidFill>
                        </a:rPr>
                        <a:t>32</a:t>
                      </a:r>
                    </a:p>
                  </a:txBody>
                  <a:tcPr/>
                </a:tc>
                <a:tc>
                  <a:txBody>
                    <a:bodyPr/>
                    <a:lstStyle/>
                    <a:p>
                      <a:pPr algn="ctr"/>
                      <a:r>
                        <a:rPr lang="en-US" sz="1800" b="1" dirty="0">
                          <a:solidFill>
                            <a:srgbClr val="7030A0"/>
                          </a:solidFill>
                        </a:rPr>
                        <a:t>31</a:t>
                      </a:r>
                    </a:p>
                  </a:txBody>
                  <a:tcPr/>
                </a:tc>
                <a:extLst>
                  <a:ext uri="{0D108BD9-81ED-4DB2-BD59-A6C34878D82A}">
                    <a16:rowId xmlns:a16="http://schemas.microsoft.com/office/drawing/2014/main" val="4171851368"/>
                  </a:ext>
                </a:extLst>
              </a:tr>
            </a:tbl>
          </a:graphicData>
        </a:graphic>
      </p:graphicFrame>
      <p:sp>
        <p:nvSpPr>
          <p:cNvPr id="6" name="TextBox 5">
            <a:extLst>
              <a:ext uri="{FF2B5EF4-FFF2-40B4-BE49-F238E27FC236}">
                <a16:creationId xmlns:a16="http://schemas.microsoft.com/office/drawing/2014/main" id="{C8C76B2E-13E5-40ED-99E2-57FFCD9ABCCF}"/>
              </a:ext>
            </a:extLst>
          </p:cNvPr>
          <p:cNvSpPr txBox="1"/>
          <p:nvPr/>
        </p:nvSpPr>
        <p:spPr>
          <a:xfrm>
            <a:off x="2438400" y="689756"/>
            <a:ext cx="3326552" cy="584775"/>
          </a:xfrm>
          <a:prstGeom prst="rect">
            <a:avLst/>
          </a:prstGeom>
          <a:noFill/>
        </p:spPr>
        <p:txBody>
          <a:bodyPr wrap="none" rtlCol="0">
            <a:spAutoFit/>
          </a:bodyPr>
          <a:lstStyle/>
          <a:p>
            <a:r>
              <a:rPr lang="en-US" sz="3200" b="1" dirty="0">
                <a:solidFill>
                  <a:schemeClr val="accent1"/>
                </a:solidFill>
              </a:rPr>
              <a:t>Crack the Code!</a:t>
            </a:r>
          </a:p>
        </p:txBody>
      </p:sp>
      <p:pic>
        <p:nvPicPr>
          <p:cNvPr id="7" name="Picture 6">
            <a:extLst>
              <a:ext uri="{FF2B5EF4-FFF2-40B4-BE49-F238E27FC236}">
                <a16:creationId xmlns:a16="http://schemas.microsoft.com/office/drawing/2014/main" id="{92B830F8-5236-4B96-9E51-6887A798E8FF}"/>
              </a:ext>
            </a:extLst>
          </p:cNvPr>
          <p:cNvPicPr>
            <a:picLocks noChangeAspect="1"/>
          </p:cNvPicPr>
          <p:nvPr/>
        </p:nvPicPr>
        <p:blipFill>
          <a:blip r:embed="rId2"/>
          <a:stretch>
            <a:fillRect/>
          </a:stretch>
        </p:blipFill>
        <p:spPr>
          <a:xfrm>
            <a:off x="990600" y="316213"/>
            <a:ext cx="1239715" cy="1239715"/>
          </a:xfrm>
          <a:prstGeom prst="rect">
            <a:avLst/>
          </a:prstGeom>
        </p:spPr>
      </p:pic>
    </p:spTree>
    <p:extLst>
      <p:ext uri="{BB962C8B-B14F-4D97-AF65-F5344CB8AC3E}">
        <p14:creationId xmlns:p14="http://schemas.microsoft.com/office/powerpoint/2010/main" val="368240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p:txBody>
          <a:bodyPr/>
          <a:lstStyle/>
          <a:p>
            <a:pPr lvl="1">
              <a:spcAft>
                <a:spcPts val="900"/>
              </a:spcAft>
            </a:pPr>
            <a:r>
              <a:rPr lang="en-US" altLang="en-US" sz="1800" b="1" dirty="0">
                <a:solidFill>
                  <a:schemeClr val="tx1"/>
                </a:solidFill>
              </a:rPr>
              <a:t>Placeholder</a:t>
            </a: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altLang="en-US" dirty="0"/>
              <a:t>Rules of the Road</a:t>
            </a:r>
            <a:endParaRPr lang="en-US" dirty="0"/>
          </a:p>
        </p:txBody>
      </p:sp>
    </p:spTree>
    <p:custDataLst>
      <p:tags r:id="rId1"/>
    </p:custDataLst>
    <p:extLst>
      <p:ext uri="{BB962C8B-B14F-4D97-AF65-F5344CB8AC3E}">
        <p14:creationId xmlns:p14="http://schemas.microsoft.com/office/powerpoint/2010/main" val="401237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FF3163-723E-4801-BE9D-564A853F2D95}"/>
              </a:ext>
            </a:extLst>
          </p:cNvPr>
          <p:cNvSpPr>
            <a:spLocks noGrp="1"/>
          </p:cNvSpPr>
          <p:nvPr>
            <p:ph type="body" idx="1"/>
          </p:nvPr>
        </p:nvSpPr>
        <p:spPr/>
        <p:txBody>
          <a:bodyPr/>
          <a:lstStyle/>
          <a:p>
            <a:pPr algn="ctr"/>
            <a:r>
              <a:rPr lang="en-US" sz="8000" dirty="0"/>
              <a:t>16, 19, 29</a:t>
            </a:r>
          </a:p>
        </p:txBody>
      </p:sp>
      <p:sp>
        <p:nvSpPr>
          <p:cNvPr id="3" name="Text Placeholder 2">
            <a:extLst>
              <a:ext uri="{FF2B5EF4-FFF2-40B4-BE49-F238E27FC236}">
                <a16:creationId xmlns:a16="http://schemas.microsoft.com/office/drawing/2014/main" id="{D055A218-4CA8-417B-AA07-EB67B5DEFB48}"/>
              </a:ext>
            </a:extLst>
          </p:cNvPr>
          <p:cNvSpPr>
            <a:spLocks noGrp="1"/>
          </p:cNvSpPr>
          <p:nvPr>
            <p:ph type="body" idx="13"/>
          </p:nvPr>
        </p:nvSpPr>
        <p:spPr/>
        <p:txBody>
          <a:bodyPr/>
          <a:lstStyle/>
          <a:p>
            <a:pPr algn="ctr"/>
            <a:r>
              <a:rPr lang="en-US" dirty="0"/>
              <a:t>Code </a:t>
            </a:r>
          </a:p>
        </p:txBody>
      </p:sp>
    </p:spTree>
    <p:extLst>
      <p:ext uri="{BB962C8B-B14F-4D97-AF65-F5344CB8AC3E}">
        <p14:creationId xmlns:p14="http://schemas.microsoft.com/office/powerpoint/2010/main" val="217254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729CCD-D7F7-4B61-911F-0580E73E828B}"/>
              </a:ext>
            </a:extLst>
          </p:cNvPr>
          <p:cNvPicPr>
            <a:picLocks noChangeAspect="1"/>
          </p:cNvPicPr>
          <p:nvPr/>
        </p:nvPicPr>
        <p:blipFill>
          <a:blip r:embed="rId2"/>
          <a:stretch>
            <a:fillRect/>
          </a:stretch>
        </p:blipFill>
        <p:spPr>
          <a:xfrm>
            <a:off x="1371600" y="742950"/>
            <a:ext cx="4286203" cy="4318349"/>
          </a:xfrm>
          <a:prstGeom prst="rect">
            <a:avLst/>
          </a:prstGeom>
        </p:spPr>
      </p:pic>
      <p:sp>
        <p:nvSpPr>
          <p:cNvPr id="2" name="TextBox 1">
            <a:extLst>
              <a:ext uri="{FF2B5EF4-FFF2-40B4-BE49-F238E27FC236}">
                <a16:creationId xmlns:a16="http://schemas.microsoft.com/office/drawing/2014/main" id="{A2D24D90-2DB4-4C6C-AAE5-D0948504545C}"/>
              </a:ext>
            </a:extLst>
          </p:cNvPr>
          <p:cNvSpPr txBox="1"/>
          <p:nvPr/>
        </p:nvSpPr>
        <p:spPr>
          <a:xfrm>
            <a:off x="1905000" y="438150"/>
            <a:ext cx="2428870" cy="584775"/>
          </a:xfrm>
          <a:prstGeom prst="rect">
            <a:avLst/>
          </a:prstGeom>
          <a:noFill/>
        </p:spPr>
        <p:txBody>
          <a:bodyPr wrap="none" rtlCol="0">
            <a:spAutoFit/>
          </a:bodyPr>
          <a:lstStyle/>
          <a:p>
            <a:r>
              <a:rPr lang="en-US" sz="3200" b="1" dirty="0">
                <a:solidFill>
                  <a:schemeClr val="accent1"/>
                </a:solidFill>
              </a:rPr>
              <a:t>You did it!!!</a:t>
            </a:r>
          </a:p>
        </p:txBody>
      </p:sp>
    </p:spTree>
    <p:extLst>
      <p:ext uri="{BB962C8B-B14F-4D97-AF65-F5344CB8AC3E}">
        <p14:creationId xmlns:p14="http://schemas.microsoft.com/office/powerpoint/2010/main" val="1571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401CA0-513D-41A8-A5BF-4AC7DB40285A}"/>
              </a:ext>
            </a:extLst>
          </p:cNvPr>
          <p:cNvSpPr>
            <a:spLocks noGrp="1"/>
          </p:cNvSpPr>
          <p:nvPr>
            <p:ph type="body" idx="13"/>
          </p:nvPr>
        </p:nvSpPr>
        <p:spPr>
          <a:xfrm>
            <a:off x="114300" y="438153"/>
            <a:ext cx="6591300" cy="914397"/>
          </a:xfrm>
        </p:spPr>
        <p:txBody>
          <a:bodyPr/>
          <a:lstStyle/>
          <a:p>
            <a:r>
              <a:rPr lang="en-US" dirty="0"/>
              <a:t>What We Did to Teach the Desired Behavior:</a:t>
            </a:r>
          </a:p>
        </p:txBody>
      </p:sp>
    </p:spTree>
    <p:extLst>
      <p:ext uri="{BB962C8B-B14F-4D97-AF65-F5344CB8AC3E}">
        <p14:creationId xmlns:p14="http://schemas.microsoft.com/office/powerpoint/2010/main" val="2276266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3F5EB0-7D4B-4865-B908-F5E2BC04AF57}"/>
              </a:ext>
            </a:extLst>
          </p:cNvPr>
          <p:cNvSpPr>
            <a:spLocks noGrp="1"/>
          </p:cNvSpPr>
          <p:nvPr>
            <p:ph type="body" idx="13"/>
          </p:nvPr>
        </p:nvSpPr>
        <p:spPr>
          <a:xfrm>
            <a:off x="228600" y="438153"/>
            <a:ext cx="6400800" cy="3581397"/>
          </a:xfrm>
        </p:spPr>
        <p:txBody>
          <a:bodyPr/>
          <a:lstStyle/>
          <a:p>
            <a:pPr algn="ctr"/>
            <a:r>
              <a:rPr lang="en-US" dirty="0">
                <a:solidFill>
                  <a:schemeClr val="accent1"/>
                </a:solidFill>
              </a:rPr>
              <a:t>Demonstration: </a:t>
            </a:r>
          </a:p>
          <a:p>
            <a:pPr algn="ctr"/>
            <a:r>
              <a:rPr lang="en-US" sz="4400" dirty="0"/>
              <a:t>Help the Child Understand Feelings</a:t>
            </a:r>
          </a:p>
        </p:txBody>
      </p:sp>
    </p:spTree>
    <p:extLst>
      <p:ext uri="{BB962C8B-B14F-4D97-AF65-F5344CB8AC3E}">
        <p14:creationId xmlns:p14="http://schemas.microsoft.com/office/powerpoint/2010/main" val="1508670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highlight>
                  <a:srgbClr val="FFFF00"/>
                </a:highlight>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1648964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BF8F9F-BA5D-45CC-8EC1-8035DF3436BE}"/>
              </a:ext>
            </a:extLst>
          </p:cNvPr>
          <p:cNvSpPr>
            <a:spLocks noGrp="1"/>
          </p:cNvSpPr>
          <p:nvPr>
            <p:ph type="body" idx="1"/>
          </p:nvPr>
        </p:nvSpPr>
        <p:spPr>
          <a:xfrm>
            <a:off x="114300" y="1200150"/>
            <a:ext cx="6515100" cy="3200403"/>
          </a:xfrm>
        </p:spPr>
        <p:txBody>
          <a:bodyPr/>
          <a:lstStyle/>
          <a:p>
            <a:endParaRPr lang="en-US" sz="2800" dirty="0">
              <a:solidFill>
                <a:schemeClr val="tx1"/>
              </a:solidFill>
            </a:endParaRPr>
          </a:p>
        </p:txBody>
      </p:sp>
      <p:sp>
        <p:nvSpPr>
          <p:cNvPr id="3" name="Text Placeholder 2">
            <a:extLst>
              <a:ext uri="{FF2B5EF4-FFF2-40B4-BE49-F238E27FC236}">
                <a16:creationId xmlns:a16="http://schemas.microsoft.com/office/drawing/2014/main" id="{DF401CA0-513D-41A8-A5BF-4AC7DB40285A}"/>
              </a:ext>
            </a:extLst>
          </p:cNvPr>
          <p:cNvSpPr>
            <a:spLocks noGrp="1"/>
          </p:cNvSpPr>
          <p:nvPr>
            <p:ph type="body" idx="13"/>
          </p:nvPr>
        </p:nvSpPr>
        <p:spPr/>
        <p:txBody>
          <a:bodyPr/>
          <a:lstStyle/>
          <a:p>
            <a:r>
              <a:rPr lang="en-US" sz="3600" dirty="0"/>
              <a:t>Active Listening </a:t>
            </a:r>
          </a:p>
        </p:txBody>
      </p:sp>
    </p:spTree>
    <p:extLst>
      <p:ext uri="{BB962C8B-B14F-4D97-AF65-F5344CB8AC3E}">
        <p14:creationId xmlns:p14="http://schemas.microsoft.com/office/powerpoint/2010/main" val="290773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A40DA5-02FE-44E9-8614-8E61DDBBE96A}"/>
              </a:ext>
            </a:extLst>
          </p:cNvPr>
          <p:cNvPicPr>
            <a:picLocks noChangeAspect="1"/>
          </p:cNvPicPr>
          <p:nvPr/>
        </p:nvPicPr>
        <p:blipFill>
          <a:blip r:embed="rId2"/>
          <a:stretch>
            <a:fillRect/>
          </a:stretch>
        </p:blipFill>
        <p:spPr>
          <a:xfrm>
            <a:off x="1676400" y="793514"/>
            <a:ext cx="3352800" cy="4339728"/>
          </a:xfrm>
          <a:prstGeom prst="rect">
            <a:avLst/>
          </a:prstGeom>
        </p:spPr>
      </p:pic>
      <p:sp>
        <p:nvSpPr>
          <p:cNvPr id="3" name="Text Placeholder 2">
            <a:extLst>
              <a:ext uri="{FF2B5EF4-FFF2-40B4-BE49-F238E27FC236}">
                <a16:creationId xmlns:a16="http://schemas.microsoft.com/office/drawing/2014/main" id="{F1E65762-8CDF-494A-9F74-AC5DF1F2C070}"/>
              </a:ext>
            </a:extLst>
          </p:cNvPr>
          <p:cNvSpPr>
            <a:spLocks noGrp="1"/>
          </p:cNvSpPr>
          <p:nvPr>
            <p:ph type="body" idx="13"/>
          </p:nvPr>
        </p:nvSpPr>
        <p:spPr/>
        <p:txBody>
          <a:bodyPr/>
          <a:lstStyle/>
          <a:p>
            <a:pPr algn="ctr"/>
            <a:r>
              <a:rPr lang="en-US" sz="2000" dirty="0"/>
              <a:t>Names of Feelings</a:t>
            </a:r>
          </a:p>
        </p:txBody>
      </p:sp>
    </p:spTree>
    <p:extLst>
      <p:ext uri="{BB962C8B-B14F-4D97-AF65-F5344CB8AC3E}">
        <p14:creationId xmlns:p14="http://schemas.microsoft.com/office/powerpoint/2010/main" val="1024148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6C9DB7-B6FE-4C48-AB04-4E0901885201}"/>
              </a:ext>
            </a:extLst>
          </p:cNvPr>
          <p:cNvSpPr>
            <a:spLocks noGrp="1"/>
          </p:cNvSpPr>
          <p:nvPr>
            <p:ph type="body" idx="13"/>
          </p:nvPr>
        </p:nvSpPr>
        <p:spPr/>
        <p:txBody>
          <a:bodyPr/>
          <a:lstStyle/>
          <a:p>
            <a:r>
              <a:rPr lang="en-US" sz="1600" dirty="0">
                <a:solidFill>
                  <a:schemeClr val="accent1"/>
                </a:solidFill>
              </a:rPr>
              <a:t>Let’s look at: </a:t>
            </a:r>
            <a:r>
              <a:rPr lang="en-US" sz="1600" dirty="0"/>
              <a:t>Handout 6 (Page 1)</a:t>
            </a:r>
          </a:p>
        </p:txBody>
      </p:sp>
      <p:pic>
        <p:nvPicPr>
          <p:cNvPr id="5" name="Picture 4">
            <a:extLst>
              <a:ext uri="{FF2B5EF4-FFF2-40B4-BE49-F238E27FC236}">
                <a16:creationId xmlns:a16="http://schemas.microsoft.com/office/drawing/2014/main" id="{EA1285F7-892B-4363-A174-AE1B0CBC5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7" y="819150"/>
            <a:ext cx="4772557" cy="4191000"/>
          </a:xfrm>
          <a:prstGeom prst="rect">
            <a:avLst/>
          </a:prstGeom>
          <a:ln>
            <a:solidFill>
              <a:schemeClr val="tx1"/>
            </a:solidFill>
          </a:ln>
        </p:spPr>
      </p:pic>
    </p:spTree>
    <p:extLst>
      <p:ext uri="{BB962C8B-B14F-4D97-AF65-F5344CB8AC3E}">
        <p14:creationId xmlns:p14="http://schemas.microsoft.com/office/powerpoint/2010/main" val="1252152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6C9DB7-B6FE-4C48-AB04-4E0901885201}"/>
              </a:ext>
            </a:extLst>
          </p:cNvPr>
          <p:cNvSpPr>
            <a:spLocks noGrp="1"/>
          </p:cNvSpPr>
          <p:nvPr>
            <p:ph type="body" idx="13"/>
          </p:nvPr>
        </p:nvSpPr>
        <p:spPr/>
        <p:txBody>
          <a:bodyPr/>
          <a:lstStyle/>
          <a:p>
            <a:r>
              <a:rPr lang="en-US" sz="1600" dirty="0">
                <a:solidFill>
                  <a:schemeClr val="accent1"/>
                </a:solidFill>
              </a:rPr>
              <a:t>Let’s look at: </a:t>
            </a:r>
            <a:r>
              <a:rPr lang="en-US" sz="1600" dirty="0"/>
              <a:t>Handout 6 (Page 2)</a:t>
            </a:r>
          </a:p>
        </p:txBody>
      </p:sp>
      <p:pic>
        <p:nvPicPr>
          <p:cNvPr id="4" name="Picture 3">
            <a:extLst>
              <a:ext uri="{FF2B5EF4-FFF2-40B4-BE49-F238E27FC236}">
                <a16:creationId xmlns:a16="http://schemas.microsoft.com/office/drawing/2014/main" id="{D50A58A7-AB72-44E9-9FC1-632D735BD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42950"/>
            <a:ext cx="5486399" cy="4357905"/>
          </a:xfrm>
          <a:prstGeom prst="rect">
            <a:avLst/>
          </a:prstGeom>
        </p:spPr>
      </p:pic>
    </p:spTree>
    <p:extLst>
      <p:ext uri="{BB962C8B-B14F-4D97-AF65-F5344CB8AC3E}">
        <p14:creationId xmlns:p14="http://schemas.microsoft.com/office/powerpoint/2010/main" val="3218795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6C9DB7-B6FE-4C48-AB04-4E0901885201}"/>
              </a:ext>
            </a:extLst>
          </p:cNvPr>
          <p:cNvSpPr>
            <a:spLocks noGrp="1"/>
          </p:cNvSpPr>
          <p:nvPr>
            <p:ph type="body" idx="13"/>
          </p:nvPr>
        </p:nvSpPr>
        <p:spPr/>
        <p:txBody>
          <a:bodyPr/>
          <a:lstStyle/>
          <a:p>
            <a:r>
              <a:rPr lang="en-US" sz="1600" dirty="0">
                <a:solidFill>
                  <a:schemeClr val="accent1"/>
                </a:solidFill>
              </a:rPr>
              <a:t>Let’s look at: </a:t>
            </a:r>
            <a:r>
              <a:rPr lang="en-US" sz="1600" dirty="0"/>
              <a:t>Handout 6 (Page 2)</a:t>
            </a:r>
          </a:p>
        </p:txBody>
      </p:sp>
      <p:pic>
        <p:nvPicPr>
          <p:cNvPr id="5" name="Picture 4">
            <a:extLst>
              <a:ext uri="{FF2B5EF4-FFF2-40B4-BE49-F238E27FC236}">
                <a16:creationId xmlns:a16="http://schemas.microsoft.com/office/drawing/2014/main" id="{1A79FE2F-DFAF-4CBA-9963-569A572D6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1" y="1343111"/>
            <a:ext cx="6493937" cy="2852745"/>
          </a:xfrm>
          <a:prstGeom prst="rect">
            <a:avLst/>
          </a:prstGeom>
        </p:spPr>
      </p:pic>
      <p:sp>
        <p:nvSpPr>
          <p:cNvPr id="9" name="TextBox 8">
            <a:extLst>
              <a:ext uri="{FF2B5EF4-FFF2-40B4-BE49-F238E27FC236}">
                <a16:creationId xmlns:a16="http://schemas.microsoft.com/office/drawing/2014/main" id="{2DBEDC97-4758-4A9F-815E-5827BC1E9807}"/>
              </a:ext>
            </a:extLst>
          </p:cNvPr>
          <p:cNvSpPr txBox="1"/>
          <p:nvPr/>
        </p:nvSpPr>
        <p:spPr>
          <a:xfrm>
            <a:off x="2590800" y="1420789"/>
            <a:ext cx="1752600" cy="877163"/>
          </a:xfrm>
          <a:prstGeom prst="rect">
            <a:avLst/>
          </a:prstGeom>
          <a:noFill/>
        </p:spPr>
        <p:txBody>
          <a:bodyPr wrap="square" rtlCol="0">
            <a:spAutoFit/>
          </a:bodyPr>
          <a:lstStyle/>
          <a:p>
            <a:r>
              <a:rPr lang="en-US" sz="1100" b="1" dirty="0"/>
              <a:t>A word that names </a:t>
            </a:r>
          </a:p>
          <a:p>
            <a:r>
              <a:rPr lang="en-US" sz="1100" b="1" dirty="0"/>
              <a:t>What the parent might be feeling  </a:t>
            </a:r>
          </a:p>
          <a:p>
            <a:endParaRPr lang="en-US" dirty="0"/>
          </a:p>
        </p:txBody>
      </p:sp>
      <p:sp>
        <p:nvSpPr>
          <p:cNvPr id="10" name="TextBox 9">
            <a:extLst>
              <a:ext uri="{FF2B5EF4-FFF2-40B4-BE49-F238E27FC236}">
                <a16:creationId xmlns:a16="http://schemas.microsoft.com/office/drawing/2014/main" id="{19207B63-E091-4A86-8C11-0740AE934B6C}"/>
              </a:ext>
            </a:extLst>
          </p:cNvPr>
          <p:cNvSpPr txBox="1"/>
          <p:nvPr/>
        </p:nvSpPr>
        <p:spPr>
          <a:xfrm>
            <a:off x="4572000" y="1657350"/>
            <a:ext cx="248786" cy="369332"/>
          </a:xfrm>
          <a:prstGeom prst="rect">
            <a:avLst/>
          </a:prstGeom>
          <a:noFill/>
        </p:spPr>
        <p:txBody>
          <a:bodyPr wrap="none" rtlCol="0">
            <a:spAutoFit/>
          </a:bodyPr>
          <a:lstStyle/>
          <a:p>
            <a:r>
              <a:rPr lang="en-US" dirty="0"/>
              <a:t> </a:t>
            </a:r>
          </a:p>
        </p:txBody>
      </p:sp>
      <p:sp>
        <p:nvSpPr>
          <p:cNvPr id="11" name="TextBox 10">
            <a:extLst>
              <a:ext uri="{FF2B5EF4-FFF2-40B4-BE49-F238E27FC236}">
                <a16:creationId xmlns:a16="http://schemas.microsoft.com/office/drawing/2014/main" id="{002F53A7-5DC0-46D3-BB8A-A7C74745B219}"/>
              </a:ext>
            </a:extLst>
          </p:cNvPr>
          <p:cNvSpPr txBox="1"/>
          <p:nvPr/>
        </p:nvSpPr>
        <p:spPr>
          <a:xfrm>
            <a:off x="4389506" y="1420789"/>
            <a:ext cx="2087494" cy="877163"/>
          </a:xfrm>
          <a:prstGeom prst="rect">
            <a:avLst/>
          </a:prstGeom>
          <a:noFill/>
        </p:spPr>
        <p:txBody>
          <a:bodyPr wrap="square" rtlCol="0">
            <a:spAutoFit/>
          </a:bodyPr>
          <a:lstStyle/>
          <a:p>
            <a:r>
              <a:rPr lang="en-US" sz="1100" b="1" dirty="0"/>
              <a:t>Use the word in a statement that shows you understand the feeling</a:t>
            </a:r>
          </a:p>
          <a:p>
            <a:endParaRPr lang="en-US" dirty="0"/>
          </a:p>
        </p:txBody>
      </p:sp>
    </p:spTree>
    <p:extLst>
      <p:ext uri="{BB962C8B-B14F-4D97-AF65-F5344CB8AC3E}">
        <p14:creationId xmlns:p14="http://schemas.microsoft.com/office/powerpoint/2010/main" val="83785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4D12A2-FF30-4577-86C8-B9D189B71201}"/>
              </a:ext>
            </a:extLst>
          </p:cNvPr>
          <p:cNvSpPr>
            <a:spLocks noGrp="1"/>
          </p:cNvSpPr>
          <p:nvPr>
            <p:ph type="body" idx="13"/>
          </p:nvPr>
        </p:nvSpPr>
        <p:spPr>
          <a:xfrm>
            <a:off x="114300" y="438153"/>
            <a:ext cx="6515100" cy="838199"/>
          </a:xfrm>
        </p:spPr>
        <p:txBody>
          <a:bodyPr/>
          <a:lstStyle/>
          <a:p>
            <a:r>
              <a:rPr lang="en-US" sz="2000" dirty="0">
                <a:solidFill>
                  <a:schemeClr val="accent1"/>
                </a:solidFill>
              </a:rPr>
              <a:t>Roadwork from Last Meeting:</a:t>
            </a:r>
          </a:p>
          <a:p>
            <a:r>
              <a:rPr lang="en-US" sz="2000" dirty="0"/>
              <a:t>Meeting 4 Handout 7, Strength/Needs Worksheet </a:t>
            </a:r>
          </a:p>
        </p:txBody>
      </p:sp>
      <p:pic>
        <p:nvPicPr>
          <p:cNvPr id="11" name="Picture 10" descr="A screenshot of a social media post&#10;&#10;Description automatically generated">
            <a:extLst>
              <a:ext uri="{FF2B5EF4-FFF2-40B4-BE49-F238E27FC236}">
                <a16:creationId xmlns:a16="http://schemas.microsoft.com/office/drawing/2014/main" id="{2C39EAEB-5A21-4F1F-93AD-63C97FAA9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10311"/>
            <a:ext cx="4808130" cy="3490923"/>
          </a:xfrm>
          <a:prstGeom prst="rect">
            <a:avLst/>
          </a:prstGeom>
          <a:ln>
            <a:solidFill>
              <a:schemeClr val="tx1"/>
            </a:solidFill>
          </a:ln>
        </p:spPr>
      </p:pic>
    </p:spTree>
    <p:extLst>
      <p:ext uri="{BB962C8B-B14F-4D97-AF65-F5344CB8AC3E}">
        <p14:creationId xmlns:p14="http://schemas.microsoft.com/office/powerpoint/2010/main" val="4163408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7EBC1-81C9-419A-A0D2-388DB48F487D}"/>
              </a:ext>
            </a:extLst>
          </p:cNvPr>
          <p:cNvSpPr>
            <a:spLocks noGrp="1"/>
          </p:cNvSpPr>
          <p:nvPr>
            <p:ph type="body" idx="13"/>
          </p:nvPr>
        </p:nvSpPr>
        <p:spPr/>
        <p:txBody>
          <a:bodyPr/>
          <a:lstStyle/>
          <a:p>
            <a:r>
              <a:rPr lang="en-US" dirty="0"/>
              <a:t>Cycle of Need: </a:t>
            </a:r>
            <a:r>
              <a:rPr lang="en-US" dirty="0">
                <a:solidFill>
                  <a:schemeClr val="accent1"/>
                </a:solidFill>
              </a:rPr>
              <a:t>Attachment</a:t>
            </a:r>
          </a:p>
          <a:p>
            <a:endParaRPr lang="en-US" dirty="0"/>
          </a:p>
        </p:txBody>
      </p:sp>
      <p:graphicFrame>
        <p:nvGraphicFramePr>
          <p:cNvPr id="4" name="Diagram 3">
            <a:extLst>
              <a:ext uri="{FF2B5EF4-FFF2-40B4-BE49-F238E27FC236}">
                <a16:creationId xmlns:a16="http://schemas.microsoft.com/office/drawing/2014/main" id="{35747ACC-9B8F-4C41-8F03-74928F8F7FD7}"/>
              </a:ext>
            </a:extLst>
          </p:cNvPr>
          <p:cNvGraphicFramePr/>
          <p:nvPr>
            <p:extLst>
              <p:ext uri="{D42A27DB-BD31-4B8C-83A1-F6EECF244321}">
                <p14:modId xmlns:p14="http://schemas.microsoft.com/office/powerpoint/2010/main" val="159818909"/>
              </p:ext>
            </p:extLst>
          </p:nvPr>
        </p:nvGraphicFramePr>
        <p:xfrm>
          <a:off x="237392"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282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FDD706-DEFF-4EE6-8D59-6C1EF2616C96}"/>
              </a:ext>
            </a:extLst>
          </p:cNvPr>
          <p:cNvSpPr>
            <a:spLocks noGrp="1"/>
          </p:cNvSpPr>
          <p:nvPr>
            <p:ph type="body" idx="13"/>
          </p:nvPr>
        </p:nvSpPr>
        <p:spPr>
          <a:xfrm>
            <a:off x="76200" y="361950"/>
            <a:ext cx="6515100" cy="761997"/>
          </a:xfrm>
        </p:spPr>
        <p:txBody>
          <a:bodyPr/>
          <a:lstStyle/>
          <a:p>
            <a:r>
              <a:rPr lang="en-US" sz="1800" dirty="0">
                <a:solidFill>
                  <a:schemeClr val="accent1"/>
                </a:solidFill>
              </a:rPr>
              <a:t>Let’s Look at: </a:t>
            </a:r>
            <a:r>
              <a:rPr lang="en-US" sz="1800" dirty="0">
                <a:solidFill>
                  <a:schemeClr val="tx2"/>
                </a:solidFill>
              </a:rPr>
              <a:t>Handout 7 (page 1)</a:t>
            </a:r>
          </a:p>
        </p:txBody>
      </p:sp>
      <p:pic>
        <p:nvPicPr>
          <p:cNvPr id="4" name="Picture 3">
            <a:extLst>
              <a:ext uri="{FF2B5EF4-FFF2-40B4-BE49-F238E27FC236}">
                <a16:creationId xmlns:a16="http://schemas.microsoft.com/office/drawing/2014/main" id="{F3D6E269-A569-4182-9E4A-39CBF8576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19151"/>
            <a:ext cx="5105400" cy="4092936"/>
          </a:xfrm>
          <a:prstGeom prst="rect">
            <a:avLst/>
          </a:prstGeom>
          <a:ln>
            <a:solidFill>
              <a:schemeClr val="tx1"/>
            </a:solidFill>
          </a:ln>
        </p:spPr>
      </p:pic>
    </p:spTree>
    <p:extLst>
      <p:ext uri="{BB962C8B-B14F-4D97-AF65-F5344CB8AC3E}">
        <p14:creationId xmlns:p14="http://schemas.microsoft.com/office/powerpoint/2010/main" val="2289271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44097-4FDE-4B2F-BF35-15D3FBCA2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38149"/>
            <a:ext cx="3276600" cy="4580193"/>
          </a:xfrm>
          <a:prstGeom prst="rect">
            <a:avLst/>
          </a:prstGeom>
          <a:ln>
            <a:solidFill>
              <a:schemeClr val="tx1"/>
            </a:solidFill>
          </a:ln>
        </p:spPr>
      </p:pic>
      <p:sp>
        <p:nvSpPr>
          <p:cNvPr id="5" name="TextBox 4">
            <a:extLst>
              <a:ext uri="{FF2B5EF4-FFF2-40B4-BE49-F238E27FC236}">
                <a16:creationId xmlns:a16="http://schemas.microsoft.com/office/drawing/2014/main" id="{C72E7042-6AE3-42D3-8D2E-45D4B08DA604}"/>
              </a:ext>
            </a:extLst>
          </p:cNvPr>
          <p:cNvSpPr txBox="1"/>
          <p:nvPr/>
        </p:nvSpPr>
        <p:spPr>
          <a:xfrm>
            <a:off x="152400" y="1047750"/>
            <a:ext cx="1313180" cy="369332"/>
          </a:xfrm>
          <a:prstGeom prst="rect">
            <a:avLst/>
          </a:prstGeom>
          <a:noFill/>
        </p:spPr>
        <p:txBody>
          <a:bodyPr wrap="none" rtlCol="0">
            <a:spAutoFit/>
          </a:bodyPr>
          <a:lstStyle/>
          <a:p>
            <a:r>
              <a:rPr lang="en-US" b="1" dirty="0">
                <a:solidFill>
                  <a:schemeClr val="tx2"/>
                </a:solidFill>
              </a:rPr>
              <a:t>Handout 8</a:t>
            </a:r>
          </a:p>
        </p:txBody>
      </p:sp>
      <p:sp>
        <p:nvSpPr>
          <p:cNvPr id="6" name="Rectangle 5">
            <a:extLst>
              <a:ext uri="{FF2B5EF4-FFF2-40B4-BE49-F238E27FC236}">
                <a16:creationId xmlns:a16="http://schemas.microsoft.com/office/drawing/2014/main" id="{237F3706-925C-4F07-9A4A-585F85891E5A}"/>
              </a:ext>
            </a:extLst>
          </p:cNvPr>
          <p:cNvSpPr/>
          <p:nvPr/>
        </p:nvSpPr>
        <p:spPr>
          <a:xfrm>
            <a:off x="0" y="772597"/>
            <a:ext cx="1676400" cy="646331"/>
          </a:xfrm>
          <a:prstGeom prst="rect">
            <a:avLst/>
          </a:prstGeom>
        </p:spPr>
        <p:txBody>
          <a:bodyPr wrap="square">
            <a:spAutoFit/>
          </a:bodyPr>
          <a:lstStyle/>
          <a:p>
            <a:r>
              <a:rPr lang="en-US" b="1" dirty="0">
                <a:solidFill>
                  <a:schemeClr val="accent1"/>
                </a:solidFill>
              </a:rPr>
              <a:t>Let’s look at:</a:t>
            </a:r>
          </a:p>
          <a:p>
            <a:endParaRPr lang="en-US" b="1" dirty="0">
              <a:solidFill>
                <a:schemeClr val="accent1"/>
              </a:solidFill>
            </a:endParaRPr>
          </a:p>
        </p:txBody>
      </p:sp>
      <p:sp>
        <p:nvSpPr>
          <p:cNvPr id="2" name="TextBox 1">
            <a:extLst>
              <a:ext uri="{FF2B5EF4-FFF2-40B4-BE49-F238E27FC236}">
                <a16:creationId xmlns:a16="http://schemas.microsoft.com/office/drawing/2014/main" id="{CD9734C7-C780-4360-9D07-93510B3614F0}"/>
              </a:ext>
            </a:extLst>
          </p:cNvPr>
          <p:cNvSpPr txBox="1"/>
          <p:nvPr/>
        </p:nvSpPr>
        <p:spPr>
          <a:xfrm>
            <a:off x="1912620" y="786140"/>
            <a:ext cx="2458720" cy="261610"/>
          </a:xfrm>
          <a:prstGeom prst="rect">
            <a:avLst/>
          </a:prstGeom>
          <a:noFill/>
        </p:spPr>
        <p:txBody>
          <a:bodyPr wrap="square" rtlCol="0">
            <a:spAutoFit/>
          </a:bodyPr>
          <a:lstStyle/>
          <a:p>
            <a:r>
              <a:rPr lang="en-US" sz="1050" b="1" dirty="0">
                <a:solidFill>
                  <a:schemeClr val="tx2"/>
                </a:solidFill>
              </a:rPr>
              <a:t>Hitting the family dog</a:t>
            </a:r>
          </a:p>
        </p:txBody>
      </p:sp>
    </p:spTree>
    <p:extLst>
      <p:ext uri="{BB962C8B-B14F-4D97-AF65-F5344CB8AC3E}">
        <p14:creationId xmlns:p14="http://schemas.microsoft.com/office/powerpoint/2010/main" val="860975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5BE69-7F4D-4F20-8FEA-3148B8A45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78771"/>
            <a:ext cx="3179950" cy="4664729"/>
          </a:xfrm>
          <a:prstGeom prst="rect">
            <a:avLst/>
          </a:prstGeom>
          <a:ln>
            <a:solidFill>
              <a:schemeClr val="tx1"/>
            </a:solidFill>
          </a:ln>
        </p:spPr>
      </p:pic>
    </p:spTree>
    <p:extLst>
      <p:ext uri="{BB962C8B-B14F-4D97-AF65-F5344CB8AC3E}">
        <p14:creationId xmlns:p14="http://schemas.microsoft.com/office/powerpoint/2010/main" val="2550348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2648968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7F3706-925C-4F07-9A4A-585F85891E5A}"/>
              </a:ext>
            </a:extLst>
          </p:cNvPr>
          <p:cNvSpPr/>
          <p:nvPr/>
        </p:nvSpPr>
        <p:spPr>
          <a:xfrm>
            <a:off x="0" y="772598"/>
            <a:ext cx="1676400" cy="923330"/>
          </a:xfrm>
          <a:prstGeom prst="rect">
            <a:avLst/>
          </a:prstGeom>
        </p:spPr>
        <p:txBody>
          <a:bodyPr wrap="square">
            <a:spAutoFit/>
          </a:bodyPr>
          <a:lstStyle/>
          <a:p>
            <a:r>
              <a:rPr lang="en-US" b="1" dirty="0">
                <a:solidFill>
                  <a:schemeClr val="accent1"/>
                </a:solidFill>
              </a:rPr>
              <a:t>Let’s look at: </a:t>
            </a:r>
          </a:p>
          <a:p>
            <a:r>
              <a:rPr lang="en-US" b="1" dirty="0">
                <a:solidFill>
                  <a:schemeClr val="tx2"/>
                </a:solidFill>
              </a:rPr>
              <a:t>Handout 10</a:t>
            </a:r>
          </a:p>
          <a:p>
            <a:endParaRPr lang="en-US" b="1" dirty="0">
              <a:solidFill>
                <a:schemeClr val="accent1"/>
              </a:solidFill>
            </a:endParaRPr>
          </a:p>
        </p:txBody>
      </p:sp>
      <p:pic>
        <p:nvPicPr>
          <p:cNvPr id="7" name="Picture 6" descr="A screenshot of a cell phone&#10;&#10;Description automatically generated">
            <a:extLst>
              <a:ext uri="{FF2B5EF4-FFF2-40B4-BE49-F238E27FC236}">
                <a16:creationId xmlns:a16="http://schemas.microsoft.com/office/drawing/2014/main" id="{065DF13A-9BEB-4525-87A7-C03107C02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795" y="514350"/>
            <a:ext cx="3156409" cy="4552950"/>
          </a:xfrm>
          <a:prstGeom prst="rect">
            <a:avLst/>
          </a:prstGeom>
          <a:ln>
            <a:solidFill>
              <a:schemeClr val="tx1"/>
            </a:solidFill>
          </a:ln>
        </p:spPr>
      </p:pic>
    </p:spTree>
    <p:extLst>
      <p:ext uri="{BB962C8B-B14F-4D97-AF65-F5344CB8AC3E}">
        <p14:creationId xmlns:p14="http://schemas.microsoft.com/office/powerpoint/2010/main" val="995008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F56C3D-6A6B-4E10-BA09-97045FA76E23}"/>
              </a:ext>
            </a:extLst>
          </p:cNvPr>
          <p:cNvSpPr>
            <a:spLocks noGrp="1"/>
          </p:cNvSpPr>
          <p:nvPr>
            <p:ph type="body" idx="1"/>
          </p:nvPr>
        </p:nvSpPr>
        <p:spPr>
          <a:xfrm>
            <a:off x="114300" y="1581150"/>
            <a:ext cx="6515100" cy="2819403"/>
          </a:xfrm>
        </p:spPr>
        <p:txBody>
          <a:bodyPr/>
          <a:lstStyle/>
          <a:p>
            <a:pPr marL="274320" indent="-228600">
              <a:buFont typeface="Arial" panose="020B0604020202020204" pitchFamily="34" charset="0"/>
              <a:buChar char="•"/>
            </a:pPr>
            <a:r>
              <a:rPr lang="en-US" altLang="en-US" sz="2000" u="sng" dirty="0">
                <a:solidFill>
                  <a:srgbClr val="666BAE"/>
                </a:solidFill>
              </a:rPr>
              <a:t>Naïve False Allegations</a:t>
            </a:r>
          </a:p>
          <a:p>
            <a:pPr marL="274320" indent="-228600"/>
            <a:r>
              <a:rPr lang="en-US" altLang="en-US" sz="2000" dirty="0"/>
              <a:t>   made when a child is confused or mixes fantasy with reality.</a:t>
            </a:r>
          </a:p>
          <a:p>
            <a:pPr marL="274320" indent="-228600"/>
            <a:endParaRPr lang="en-US" altLang="en-US" sz="2000" dirty="0"/>
          </a:p>
          <a:p>
            <a:pPr marL="274320" indent="-228600">
              <a:buFont typeface="Arial" panose="020B0604020202020204" pitchFamily="34" charset="0"/>
              <a:buChar char="•"/>
            </a:pPr>
            <a:r>
              <a:rPr lang="en-US" altLang="en-US" sz="2000" u="sng" dirty="0">
                <a:solidFill>
                  <a:srgbClr val="666BAE"/>
                </a:solidFill>
              </a:rPr>
              <a:t>Manipulative False Allegations</a:t>
            </a:r>
          </a:p>
          <a:p>
            <a:pPr marL="274320" indent="-228600"/>
            <a:r>
              <a:rPr lang="en-US" altLang="en-US" sz="2000" dirty="0"/>
              <a:t>	made by a child, youth or adult in order to get desired behavior from foster or adoptive family </a:t>
            </a:r>
            <a:br>
              <a:rPr lang="en-US" altLang="en-US" sz="2000" dirty="0"/>
            </a:br>
            <a:r>
              <a:rPr lang="en-US" altLang="en-US" sz="2000" dirty="0"/>
              <a:t>or agency.</a:t>
            </a:r>
          </a:p>
          <a:p>
            <a:endParaRPr lang="en-US" dirty="0"/>
          </a:p>
        </p:txBody>
      </p:sp>
      <p:sp>
        <p:nvSpPr>
          <p:cNvPr id="3" name="Text Placeholder 2">
            <a:extLst>
              <a:ext uri="{FF2B5EF4-FFF2-40B4-BE49-F238E27FC236}">
                <a16:creationId xmlns:a16="http://schemas.microsoft.com/office/drawing/2014/main" id="{A3454FD4-C405-4F96-9C74-89317F870E73}"/>
              </a:ext>
            </a:extLst>
          </p:cNvPr>
          <p:cNvSpPr>
            <a:spLocks noGrp="1"/>
          </p:cNvSpPr>
          <p:nvPr>
            <p:ph type="body" idx="13"/>
          </p:nvPr>
        </p:nvSpPr>
        <p:spPr/>
        <p:txBody>
          <a:bodyPr/>
          <a:lstStyle/>
          <a:p>
            <a:pPr algn="ctr">
              <a:spcBef>
                <a:spcPts val="0"/>
              </a:spcBef>
            </a:pPr>
            <a:r>
              <a:rPr lang="en-US" altLang="en-US" sz="2000" dirty="0"/>
              <a:t>False Allegations of Abuse </a:t>
            </a:r>
          </a:p>
          <a:p>
            <a:pPr algn="ctr">
              <a:spcBef>
                <a:spcPts val="0"/>
              </a:spcBef>
            </a:pPr>
            <a:r>
              <a:rPr lang="en-US" altLang="en-US" sz="2000" dirty="0"/>
              <a:t>in Foster and Adoptive Homes</a:t>
            </a:r>
            <a:endParaRPr lang="en-US" sz="2000" dirty="0"/>
          </a:p>
        </p:txBody>
      </p:sp>
    </p:spTree>
    <p:extLst>
      <p:ext uri="{BB962C8B-B14F-4D97-AF65-F5344CB8AC3E}">
        <p14:creationId xmlns:p14="http://schemas.microsoft.com/office/powerpoint/2010/main" val="4046326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78C985-7BDF-4BA1-80E3-4D93656BAC77}"/>
              </a:ext>
            </a:extLst>
          </p:cNvPr>
          <p:cNvSpPr>
            <a:spLocks noGrp="1"/>
          </p:cNvSpPr>
          <p:nvPr>
            <p:ph type="body" idx="1"/>
          </p:nvPr>
        </p:nvSpPr>
        <p:spPr>
          <a:xfrm>
            <a:off x="114300" y="1200150"/>
            <a:ext cx="6667500" cy="3637412"/>
          </a:xfrm>
        </p:spPr>
        <p:txBody>
          <a:bodyPr/>
          <a:lstStyle/>
          <a:p>
            <a:pPr marL="0" lvl="1" indent="-457200">
              <a:spcBef>
                <a:spcPts val="600"/>
              </a:spcBef>
              <a:spcAft>
                <a:spcPts val="600"/>
              </a:spcAft>
              <a:buFont typeface="+mj-lt"/>
              <a:buAutoNum type="arabicPeriod"/>
            </a:pPr>
            <a:r>
              <a:rPr lang="en-US" sz="2000" b="1" dirty="0">
                <a:solidFill>
                  <a:srgbClr val="646569"/>
                </a:solidFill>
              </a:rPr>
              <a:t>to gain attention</a:t>
            </a:r>
          </a:p>
          <a:p>
            <a:pPr marL="0" lvl="1" indent="-457200">
              <a:spcBef>
                <a:spcPts val="600"/>
              </a:spcBef>
              <a:spcAft>
                <a:spcPts val="600"/>
              </a:spcAft>
              <a:buFont typeface="+mj-lt"/>
              <a:buAutoNum type="arabicPeriod"/>
            </a:pPr>
            <a:r>
              <a:rPr lang="en-US" sz="2000" b="1" dirty="0">
                <a:solidFill>
                  <a:srgbClr val="646569"/>
                </a:solidFill>
              </a:rPr>
              <a:t>to seek revenge or get even</a:t>
            </a:r>
          </a:p>
          <a:p>
            <a:pPr marL="0" lvl="1" indent="-457200">
              <a:spcBef>
                <a:spcPts val="600"/>
              </a:spcBef>
              <a:spcAft>
                <a:spcPts val="600"/>
              </a:spcAft>
              <a:buFont typeface="+mj-lt"/>
              <a:buAutoNum type="arabicPeriod"/>
            </a:pPr>
            <a:r>
              <a:rPr lang="en-US" sz="2000" b="1" dirty="0">
                <a:solidFill>
                  <a:srgbClr val="646569"/>
                </a:solidFill>
              </a:rPr>
              <a:t>to avoid consequences</a:t>
            </a:r>
          </a:p>
          <a:p>
            <a:pPr marL="0" lvl="1" indent="-457200">
              <a:spcBef>
                <a:spcPts val="600"/>
              </a:spcBef>
              <a:spcAft>
                <a:spcPts val="600"/>
              </a:spcAft>
              <a:buFont typeface="+mj-lt"/>
              <a:buAutoNum type="arabicPeriod"/>
            </a:pPr>
            <a:r>
              <a:rPr lang="en-US" sz="2000" b="1" dirty="0">
                <a:solidFill>
                  <a:srgbClr val="646569"/>
                </a:solidFill>
              </a:rPr>
              <a:t>to avoid a perceived threat</a:t>
            </a:r>
          </a:p>
          <a:p>
            <a:pPr marL="0" lvl="1" indent="-457200">
              <a:spcBef>
                <a:spcPts val="600"/>
              </a:spcBef>
              <a:spcAft>
                <a:spcPts val="600"/>
              </a:spcAft>
              <a:buFont typeface="+mj-lt"/>
              <a:buAutoNum type="arabicPeriod"/>
            </a:pPr>
            <a:r>
              <a:rPr lang="en-US" sz="2000" b="1" dirty="0">
                <a:solidFill>
                  <a:srgbClr val="646569"/>
                </a:solidFill>
              </a:rPr>
              <a:t>to resolve feelings of betrayal of birth 	family</a:t>
            </a:r>
          </a:p>
          <a:p>
            <a:pPr marL="0" lvl="1" indent="-457200">
              <a:spcBef>
                <a:spcPts val="600"/>
              </a:spcBef>
              <a:spcAft>
                <a:spcPts val="600"/>
              </a:spcAft>
              <a:buFont typeface="+mj-lt"/>
              <a:buAutoNum type="arabicPeriod"/>
            </a:pPr>
            <a:r>
              <a:rPr lang="en-US" sz="2000" b="1" dirty="0">
                <a:solidFill>
                  <a:srgbClr val="646569"/>
                </a:solidFill>
              </a:rPr>
              <a:t>to rescue birth family </a:t>
            </a:r>
          </a:p>
          <a:p>
            <a:pPr marL="0" lvl="1" indent="-457200">
              <a:spcBef>
                <a:spcPts val="600"/>
              </a:spcBef>
              <a:spcAft>
                <a:spcPts val="600"/>
              </a:spcAft>
              <a:buFont typeface="+mj-lt"/>
              <a:buAutoNum type="arabicPeriod"/>
            </a:pPr>
            <a:r>
              <a:rPr lang="en-US" sz="2000" b="1" dirty="0">
                <a:solidFill>
                  <a:srgbClr val="646569"/>
                </a:solidFill>
              </a:rPr>
              <a:t>to get back home</a:t>
            </a:r>
          </a:p>
          <a:p>
            <a:endParaRPr lang="en-US" dirty="0"/>
          </a:p>
        </p:txBody>
      </p:sp>
      <p:sp>
        <p:nvSpPr>
          <p:cNvPr id="3" name="Text Placeholder 2">
            <a:extLst>
              <a:ext uri="{FF2B5EF4-FFF2-40B4-BE49-F238E27FC236}">
                <a16:creationId xmlns:a16="http://schemas.microsoft.com/office/drawing/2014/main" id="{45C1C354-027C-4508-9D51-87048FEEEBC7}"/>
              </a:ext>
            </a:extLst>
          </p:cNvPr>
          <p:cNvSpPr>
            <a:spLocks noGrp="1"/>
          </p:cNvSpPr>
          <p:nvPr>
            <p:ph type="body" idx="13"/>
          </p:nvPr>
        </p:nvSpPr>
        <p:spPr/>
        <p:txBody>
          <a:bodyPr/>
          <a:lstStyle/>
          <a:p>
            <a:r>
              <a:rPr lang="en-US" dirty="0"/>
              <a:t>Motives for a Child to Make a False Report</a:t>
            </a:r>
          </a:p>
          <a:p>
            <a:endParaRPr lang="en-US" dirty="0"/>
          </a:p>
        </p:txBody>
      </p:sp>
    </p:spTree>
    <p:extLst>
      <p:ext uri="{BB962C8B-B14F-4D97-AF65-F5344CB8AC3E}">
        <p14:creationId xmlns:p14="http://schemas.microsoft.com/office/powerpoint/2010/main" val="1059083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78C985-7BDF-4BA1-80E3-4D93656BAC77}"/>
              </a:ext>
            </a:extLst>
          </p:cNvPr>
          <p:cNvSpPr>
            <a:spLocks noGrp="1"/>
          </p:cNvSpPr>
          <p:nvPr>
            <p:ph type="body" idx="1"/>
          </p:nvPr>
        </p:nvSpPr>
        <p:spPr>
          <a:xfrm>
            <a:off x="114300" y="1200150"/>
            <a:ext cx="6515100" cy="3200403"/>
          </a:xfrm>
        </p:spPr>
        <p:txBody>
          <a:bodyPr/>
          <a:lstStyle/>
          <a:p>
            <a:pPr marL="0" lvl="1" indent="-457200">
              <a:spcBef>
                <a:spcPts val="600"/>
              </a:spcBef>
              <a:spcAft>
                <a:spcPts val="600"/>
              </a:spcAft>
              <a:buFont typeface="+mj-lt"/>
              <a:buAutoNum type="arabicPeriod"/>
            </a:pPr>
            <a:r>
              <a:rPr lang="en-US" sz="2000" b="1" dirty="0">
                <a:solidFill>
                  <a:srgbClr val="646569"/>
                </a:solidFill>
              </a:rPr>
              <a:t>distrust of foster parents</a:t>
            </a:r>
          </a:p>
          <a:p>
            <a:pPr marL="0" lvl="1" indent="-457200">
              <a:spcBef>
                <a:spcPts val="600"/>
              </a:spcBef>
              <a:spcAft>
                <a:spcPts val="600"/>
              </a:spcAft>
              <a:buFont typeface="+mj-lt"/>
              <a:buAutoNum type="arabicPeriod"/>
            </a:pPr>
            <a:r>
              <a:rPr lang="en-US" sz="2000" b="1" dirty="0">
                <a:solidFill>
                  <a:srgbClr val="646569"/>
                </a:solidFill>
              </a:rPr>
              <a:t>jealousy</a:t>
            </a:r>
          </a:p>
          <a:p>
            <a:pPr marL="0" lvl="1" indent="-457200">
              <a:spcBef>
                <a:spcPts val="600"/>
              </a:spcBef>
              <a:spcAft>
                <a:spcPts val="600"/>
              </a:spcAft>
              <a:buFont typeface="+mj-lt"/>
              <a:buAutoNum type="arabicPeriod"/>
            </a:pPr>
            <a:r>
              <a:rPr lang="en-US" sz="2000" b="1" dirty="0">
                <a:solidFill>
                  <a:srgbClr val="646569"/>
                </a:solidFill>
              </a:rPr>
              <a:t>avoid perceived threat to their child</a:t>
            </a:r>
          </a:p>
          <a:p>
            <a:pPr marL="0" lvl="1" indent="-457200">
              <a:spcBef>
                <a:spcPts val="600"/>
              </a:spcBef>
              <a:spcAft>
                <a:spcPts val="600"/>
              </a:spcAft>
              <a:buFont typeface="+mj-lt"/>
              <a:buAutoNum type="arabicPeriod"/>
            </a:pPr>
            <a:r>
              <a:rPr lang="en-US" sz="2000" b="1" dirty="0">
                <a:solidFill>
                  <a:srgbClr val="646569"/>
                </a:solidFill>
              </a:rPr>
              <a:t>misdirected anger</a:t>
            </a:r>
          </a:p>
          <a:p>
            <a:pPr marL="0" lvl="1" indent="-457200">
              <a:spcBef>
                <a:spcPts val="600"/>
              </a:spcBef>
              <a:spcAft>
                <a:spcPts val="600"/>
              </a:spcAft>
              <a:buFont typeface="+mj-lt"/>
              <a:buAutoNum type="arabicPeriod"/>
            </a:pPr>
            <a:r>
              <a:rPr lang="en-US" sz="2000" b="1" dirty="0">
                <a:solidFill>
                  <a:srgbClr val="646569"/>
                </a:solidFill>
              </a:rPr>
              <a:t>in a position of weakness/sadness</a:t>
            </a:r>
          </a:p>
          <a:p>
            <a:pPr marL="0" lvl="1" indent="-457200">
              <a:spcBef>
                <a:spcPts val="600"/>
              </a:spcBef>
              <a:spcAft>
                <a:spcPts val="600"/>
              </a:spcAft>
              <a:buFont typeface="+mj-lt"/>
              <a:buAutoNum type="arabicPeriod"/>
            </a:pPr>
            <a:r>
              <a:rPr lang="en-US" sz="2000" b="1" dirty="0">
                <a:solidFill>
                  <a:srgbClr val="646569"/>
                </a:solidFill>
              </a:rPr>
              <a:t>in grief and loss cycle</a:t>
            </a:r>
          </a:p>
          <a:p>
            <a:pPr marL="0" lvl="1" indent="-457200">
              <a:spcBef>
                <a:spcPts val="600"/>
              </a:spcBef>
              <a:spcAft>
                <a:spcPts val="600"/>
              </a:spcAft>
              <a:buFont typeface="+mj-lt"/>
              <a:buAutoNum type="arabicPeriod"/>
            </a:pPr>
            <a:r>
              <a:rPr lang="en-US" sz="2000" b="1" dirty="0">
                <a:solidFill>
                  <a:srgbClr val="646569"/>
                </a:solidFill>
              </a:rPr>
              <a:t>to get their child back home</a:t>
            </a:r>
          </a:p>
          <a:p>
            <a:endParaRPr lang="en-US" dirty="0"/>
          </a:p>
        </p:txBody>
      </p:sp>
      <p:sp>
        <p:nvSpPr>
          <p:cNvPr id="3" name="Text Placeholder 2">
            <a:extLst>
              <a:ext uri="{FF2B5EF4-FFF2-40B4-BE49-F238E27FC236}">
                <a16:creationId xmlns:a16="http://schemas.microsoft.com/office/drawing/2014/main" id="{45C1C354-027C-4508-9D51-87048FEEEBC7}"/>
              </a:ext>
            </a:extLst>
          </p:cNvPr>
          <p:cNvSpPr>
            <a:spLocks noGrp="1"/>
          </p:cNvSpPr>
          <p:nvPr>
            <p:ph type="body" idx="13"/>
          </p:nvPr>
        </p:nvSpPr>
        <p:spPr/>
        <p:txBody>
          <a:bodyPr/>
          <a:lstStyle/>
          <a:p>
            <a:r>
              <a:rPr lang="en-US" dirty="0"/>
              <a:t>Motives for Parents to Make a False Report</a:t>
            </a:r>
          </a:p>
          <a:p>
            <a:endParaRPr lang="en-US" dirty="0"/>
          </a:p>
        </p:txBody>
      </p:sp>
    </p:spTree>
    <p:extLst>
      <p:ext uri="{BB962C8B-B14F-4D97-AF65-F5344CB8AC3E}">
        <p14:creationId xmlns:p14="http://schemas.microsoft.com/office/powerpoint/2010/main" val="26731470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ED3EC-7A4E-449F-AC56-5BAD6F78E5E6}"/>
              </a:ext>
            </a:extLst>
          </p:cNvPr>
          <p:cNvSpPr>
            <a:spLocks noGrp="1"/>
          </p:cNvSpPr>
          <p:nvPr>
            <p:ph type="body" idx="1"/>
          </p:nvPr>
        </p:nvSpPr>
        <p:spPr>
          <a:xfrm>
            <a:off x="114300" y="1033462"/>
            <a:ext cx="6743700" cy="3076575"/>
          </a:xfrm>
        </p:spPr>
        <p:txBody>
          <a:bodyPr/>
          <a:lstStyle/>
          <a:p>
            <a:pPr marL="0" lvl="1" indent="-457200">
              <a:spcBef>
                <a:spcPts val="600"/>
              </a:spcBef>
              <a:spcAft>
                <a:spcPts val="600"/>
              </a:spcAft>
              <a:buFont typeface="+mj-lt"/>
              <a:buAutoNum type="arabicPeriod"/>
            </a:pPr>
            <a:r>
              <a:rPr lang="en-US" sz="2000" b="1" dirty="0">
                <a:solidFill>
                  <a:srgbClr val="646569"/>
                </a:solidFill>
              </a:rPr>
              <a:t>child is under a lot of stress;</a:t>
            </a:r>
          </a:p>
          <a:p>
            <a:pPr marL="0" lvl="1" indent="-457200">
              <a:spcBef>
                <a:spcPts val="600"/>
              </a:spcBef>
              <a:spcAft>
                <a:spcPts val="600"/>
              </a:spcAft>
              <a:buFont typeface="+mj-lt"/>
              <a:buAutoNum type="arabicPeriod"/>
            </a:pPr>
            <a:r>
              <a:rPr lang="en-US" sz="2000" b="1" dirty="0">
                <a:solidFill>
                  <a:srgbClr val="646569"/>
                </a:solidFill>
              </a:rPr>
              <a:t>child is experiencing a lot of anxiety;</a:t>
            </a:r>
          </a:p>
          <a:p>
            <a:pPr marL="0" lvl="1" indent="-457200">
              <a:spcBef>
                <a:spcPts val="600"/>
              </a:spcBef>
              <a:spcAft>
                <a:spcPts val="600"/>
              </a:spcAft>
              <a:buFont typeface="+mj-lt"/>
              <a:buAutoNum type="arabicPeriod"/>
            </a:pPr>
            <a:r>
              <a:rPr lang="en-US" sz="2000" b="1" dirty="0">
                <a:solidFill>
                  <a:srgbClr val="646569"/>
                </a:solidFill>
              </a:rPr>
              <a:t>upcoming court date with a possible decision for 	the child to return home;</a:t>
            </a:r>
          </a:p>
          <a:p>
            <a:pPr marL="0" lvl="1" indent="-457200">
              <a:spcBef>
                <a:spcPts val="600"/>
              </a:spcBef>
              <a:spcAft>
                <a:spcPts val="600"/>
              </a:spcAft>
              <a:buFont typeface="+mj-lt"/>
              <a:buAutoNum type="arabicPeriod"/>
            </a:pPr>
            <a:r>
              <a:rPr lang="en-US" sz="2000" b="1" dirty="0">
                <a:solidFill>
                  <a:srgbClr val="646569"/>
                </a:solidFill>
              </a:rPr>
              <a:t>poor team relationship between the social worker, 	foster parent and birth family;</a:t>
            </a:r>
          </a:p>
          <a:p>
            <a:pPr marL="0" lvl="1" indent="-457200">
              <a:spcBef>
                <a:spcPts val="600"/>
              </a:spcBef>
              <a:spcAft>
                <a:spcPts val="600"/>
              </a:spcAft>
              <a:buFont typeface="+mj-lt"/>
              <a:buAutoNum type="arabicPeriod"/>
            </a:pPr>
            <a:r>
              <a:rPr lang="en-US" sz="2000" b="1" dirty="0">
                <a:solidFill>
                  <a:srgbClr val="646569"/>
                </a:solidFill>
              </a:rPr>
              <a:t>infrequent home visits; and</a:t>
            </a:r>
          </a:p>
          <a:p>
            <a:pPr marL="0" lvl="1" indent="-457200">
              <a:spcBef>
                <a:spcPts val="600"/>
              </a:spcBef>
              <a:spcAft>
                <a:spcPts val="600"/>
              </a:spcAft>
              <a:buFont typeface="+mj-lt"/>
              <a:buAutoNum type="arabicPeriod"/>
            </a:pPr>
            <a:r>
              <a:rPr lang="en-US" sz="2000" b="1" dirty="0">
                <a:solidFill>
                  <a:srgbClr val="646569"/>
                </a:solidFill>
              </a:rPr>
              <a:t>sight, sound, touch, smell, etc. that reminds </a:t>
            </a:r>
            <a:br>
              <a:rPr lang="en-US" sz="2000" b="1" dirty="0">
                <a:solidFill>
                  <a:srgbClr val="646569"/>
                </a:solidFill>
              </a:rPr>
            </a:br>
            <a:r>
              <a:rPr lang="en-US" sz="2000" b="1" dirty="0">
                <a:solidFill>
                  <a:srgbClr val="646569"/>
                </a:solidFill>
              </a:rPr>
              <a:t>	the child of past abuse</a:t>
            </a:r>
          </a:p>
          <a:p>
            <a:endParaRPr lang="en-US" dirty="0"/>
          </a:p>
        </p:txBody>
      </p:sp>
      <p:sp>
        <p:nvSpPr>
          <p:cNvPr id="3" name="Text Placeholder 2">
            <a:extLst>
              <a:ext uri="{FF2B5EF4-FFF2-40B4-BE49-F238E27FC236}">
                <a16:creationId xmlns:a16="http://schemas.microsoft.com/office/drawing/2014/main" id="{0BD852D3-F779-4AAD-93B3-5C6218882438}"/>
              </a:ext>
            </a:extLst>
          </p:cNvPr>
          <p:cNvSpPr>
            <a:spLocks noGrp="1"/>
          </p:cNvSpPr>
          <p:nvPr>
            <p:ph type="body" idx="13"/>
          </p:nvPr>
        </p:nvSpPr>
        <p:spPr/>
        <p:txBody>
          <a:bodyPr/>
          <a:lstStyle/>
          <a:p>
            <a:r>
              <a:rPr lang="en-US" dirty="0"/>
              <a:t>High Risk Situations for a False Allegation</a:t>
            </a:r>
          </a:p>
          <a:p>
            <a:endParaRPr lang="en-US" dirty="0"/>
          </a:p>
        </p:txBody>
      </p:sp>
    </p:spTree>
    <p:extLst>
      <p:ext uri="{BB962C8B-B14F-4D97-AF65-F5344CB8AC3E}">
        <p14:creationId xmlns:p14="http://schemas.microsoft.com/office/powerpoint/2010/main" val="404475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3B54B-6B3D-47FD-8529-A7A70A91B2C8}"/>
              </a:ext>
            </a:extLst>
          </p:cNvPr>
          <p:cNvSpPr>
            <a:spLocks noGrp="1"/>
          </p:cNvSpPr>
          <p:nvPr>
            <p:ph type="body" idx="1"/>
          </p:nvPr>
        </p:nvSpPr>
        <p:spPr>
          <a:xfrm>
            <a:off x="228600" y="971550"/>
            <a:ext cx="6400800" cy="3228975"/>
          </a:xfrm>
        </p:spPr>
        <p:txBody>
          <a:bodyPr/>
          <a:lstStyle/>
          <a:p>
            <a:pPr marL="457200" indent="-457200">
              <a:spcBef>
                <a:spcPts val="600"/>
              </a:spcBef>
              <a:spcAft>
                <a:spcPts val="1200"/>
              </a:spcAft>
              <a:buFont typeface="+mj-lt"/>
              <a:buAutoNum type="arabicPeriod"/>
            </a:pPr>
            <a:r>
              <a:rPr lang="en-US" sz="2400" dirty="0">
                <a:solidFill>
                  <a:schemeClr val="tx1"/>
                </a:solidFill>
              </a:rPr>
              <a:t>What are the leaders doing especially well?</a:t>
            </a:r>
          </a:p>
          <a:p>
            <a:pPr marL="457200" indent="-457200">
              <a:spcBef>
                <a:spcPts val="600"/>
              </a:spcBef>
              <a:spcAft>
                <a:spcPts val="1200"/>
              </a:spcAft>
              <a:buFont typeface="+mj-lt"/>
              <a:buAutoNum type="arabicPeriod"/>
            </a:pPr>
            <a:r>
              <a:rPr lang="en-US" sz="2400" dirty="0">
                <a:solidFill>
                  <a:schemeClr val="tx1"/>
                </a:solidFill>
              </a:rPr>
              <a:t>What are some things the leaders could change to improve the meetings? </a:t>
            </a:r>
          </a:p>
          <a:p>
            <a:pPr marL="457200" indent="-457200">
              <a:spcBef>
                <a:spcPts val="600"/>
              </a:spcBef>
              <a:spcAft>
                <a:spcPts val="1200"/>
              </a:spcAft>
              <a:buFont typeface="+mj-lt"/>
              <a:buAutoNum type="arabicPeriod"/>
            </a:pPr>
            <a:r>
              <a:rPr lang="en-US" sz="2400" dirty="0">
                <a:solidFill>
                  <a:schemeClr val="tx1"/>
                </a:solidFill>
              </a:rPr>
              <a:t>What are we doing well as a group?</a:t>
            </a:r>
          </a:p>
          <a:p>
            <a:pPr marL="457200" indent="-457200">
              <a:spcBef>
                <a:spcPts val="600"/>
              </a:spcBef>
              <a:spcAft>
                <a:spcPts val="1200"/>
              </a:spcAft>
              <a:buFont typeface="+mj-lt"/>
              <a:buAutoNum type="arabicPeriod"/>
            </a:pPr>
            <a:r>
              <a:rPr lang="en-US" sz="2400" dirty="0">
                <a:solidFill>
                  <a:schemeClr val="tx1"/>
                </a:solidFill>
              </a:rPr>
              <a:t>What are things we might change as a group to improve the meetings? </a:t>
            </a:r>
          </a:p>
          <a:p>
            <a:endParaRPr lang="en-US" dirty="0"/>
          </a:p>
        </p:txBody>
      </p:sp>
      <p:sp>
        <p:nvSpPr>
          <p:cNvPr id="3" name="Text Placeholder 2">
            <a:extLst>
              <a:ext uri="{FF2B5EF4-FFF2-40B4-BE49-F238E27FC236}">
                <a16:creationId xmlns:a16="http://schemas.microsoft.com/office/drawing/2014/main" id="{8B994D7C-EE03-4775-8CAF-E3F8E3399384}"/>
              </a:ext>
            </a:extLst>
          </p:cNvPr>
          <p:cNvSpPr>
            <a:spLocks noGrp="1"/>
          </p:cNvSpPr>
          <p:nvPr>
            <p:ph type="body" idx="13"/>
          </p:nvPr>
        </p:nvSpPr>
        <p:spPr/>
        <p:txBody>
          <a:bodyPr/>
          <a:lstStyle/>
          <a:p>
            <a:r>
              <a:rPr lang="en-US" sz="1800" dirty="0"/>
              <a:t>Feedback for Leaders and the Group</a:t>
            </a:r>
          </a:p>
        </p:txBody>
      </p:sp>
    </p:spTree>
    <p:extLst>
      <p:ext uri="{BB962C8B-B14F-4D97-AF65-F5344CB8AC3E}">
        <p14:creationId xmlns:p14="http://schemas.microsoft.com/office/powerpoint/2010/main" val="449758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169FE1-647B-47C5-9983-7DE8CE14BD64}"/>
              </a:ext>
            </a:extLst>
          </p:cNvPr>
          <p:cNvSpPr>
            <a:spLocks noGrp="1"/>
          </p:cNvSpPr>
          <p:nvPr>
            <p:ph type="body" idx="1"/>
          </p:nvPr>
        </p:nvSpPr>
        <p:spPr/>
        <p:txBody>
          <a:bodyPr/>
          <a:lstStyle/>
          <a:p>
            <a:pPr marL="685775" lvl="1" indent="-342900">
              <a:spcAft>
                <a:spcPts val="1800"/>
              </a:spcAft>
              <a:buFont typeface="Arial" panose="020B0604020202020204" pitchFamily="34" charset="0"/>
              <a:buChar char="•"/>
            </a:pPr>
            <a:r>
              <a:rPr lang="en-US" sz="2400" b="1" dirty="0">
                <a:solidFill>
                  <a:srgbClr val="646569"/>
                </a:solidFill>
              </a:rPr>
              <a:t>Keep perspective</a:t>
            </a:r>
          </a:p>
          <a:p>
            <a:pPr marL="685775" lvl="1" indent="-342900">
              <a:spcAft>
                <a:spcPts val="1800"/>
              </a:spcAft>
              <a:buFont typeface="Arial" panose="020B0604020202020204" pitchFamily="34" charset="0"/>
              <a:buChar char="•"/>
            </a:pPr>
            <a:r>
              <a:rPr lang="en-US" sz="2400" b="1" dirty="0">
                <a:solidFill>
                  <a:srgbClr val="646569"/>
                </a:solidFill>
              </a:rPr>
              <a:t>Be Honest</a:t>
            </a:r>
          </a:p>
          <a:p>
            <a:pPr marL="685775" lvl="1" indent="-342900">
              <a:spcAft>
                <a:spcPts val="1800"/>
              </a:spcAft>
              <a:buFont typeface="Arial" panose="020B0604020202020204" pitchFamily="34" charset="0"/>
              <a:buChar char="•"/>
            </a:pPr>
            <a:r>
              <a:rPr lang="en-US" sz="2400" b="1" dirty="0">
                <a:solidFill>
                  <a:srgbClr val="646569"/>
                </a:solidFill>
              </a:rPr>
              <a:t>Cooperate</a:t>
            </a:r>
          </a:p>
          <a:p>
            <a:endParaRPr lang="en-US" dirty="0"/>
          </a:p>
        </p:txBody>
      </p:sp>
      <p:sp>
        <p:nvSpPr>
          <p:cNvPr id="3" name="Text Placeholder 2">
            <a:extLst>
              <a:ext uri="{FF2B5EF4-FFF2-40B4-BE49-F238E27FC236}">
                <a16:creationId xmlns:a16="http://schemas.microsoft.com/office/drawing/2014/main" id="{434F00FD-4155-4D96-BBD8-32A8CC4C79C8}"/>
              </a:ext>
            </a:extLst>
          </p:cNvPr>
          <p:cNvSpPr>
            <a:spLocks noGrp="1"/>
          </p:cNvSpPr>
          <p:nvPr>
            <p:ph type="body" idx="13"/>
          </p:nvPr>
        </p:nvSpPr>
        <p:spPr/>
        <p:txBody>
          <a:bodyPr/>
          <a:lstStyle/>
          <a:p>
            <a:r>
              <a:rPr lang="en-US" dirty="0"/>
              <a:t>Responding to Allegations</a:t>
            </a:r>
          </a:p>
          <a:p>
            <a:endParaRPr lang="en-US" dirty="0"/>
          </a:p>
        </p:txBody>
      </p:sp>
      <p:sp>
        <p:nvSpPr>
          <p:cNvPr id="4" name="Text Placeholder 3">
            <a:extLst>
              <a:ext uri="{FF2B5EF4-FFF2-40B4-BE49-F238E27FC236}">
                <a16:creationId xmlns:a16="http://schemas.microsoft.com/office/drawing/2014/main" id="{069E5011-5245-44D8-BE91-7A47CF573EDE}"/>
              </a:ext>
            </a:extLst>
          </p:cNvPr>
          <p:cNvSpPr>
            <a:spLocks noGrp="1"/>
          </p:cNvSpPr>
          <p:nvPr>
            <p:ph type="body" idx="14"/>
          </p:nvPr>
        </p:nvSpPr>
        <p:spPr/>
        <p:txBody>
          <a:bodyPr/>
          <a:lstStyle/>
          <a:p>
            <a:pPr marL="685775" lvl="1" indent="-342900">
              <a:spcAft>
                <a:spcPts val="1800"/>
              </a:spcAft>
              <a:buFont typeface="Arial" panose="020B0604020202020204" pitchFamily="34" charset="0"/>
              <a:buChar char="•"/>
            </a:pPr>
            <a:r>
              <a:rPr lang="en-US" sz="2400" b="1" dirty="0">
                <a:solidFill>
                  <a:srgbClr val="646569"/>
                </a:solidFill>
              </a:rPr>
              <a:t>Write Things Down</a:t>
            </a:r>
          </a:p>
          <a:p>
            <a:pPr marL="685775" lvl="1" indent="-342900">
              <a:spcAft>
                <a:spcPts val="1800"/>
              </a:spcAft>
              <a:buFont typeface="Arial" panose="020B0604020202020204" pitchFamily="34" charset="0"/>
              <a:buChar char="•"/>
            </a:pPr>
            <a:r>
              <a:rPr lang="en-US" sz="2400" b="1" dirty="0">
                <a:solidFill>
                  <a:srgbClr val="646569"/>
                </a:solidFill>
              </a:rPr>
              <a:t>Ask Questions</a:t>
            </a:r>
          </a:p>
          <a:p>
            <a:pPr marL="685775" lvl="1" indent="-342900">
              <a:spcAft>
                <a:spcPts val="1800"/>
              </a:spcAft>
              <a:buFont typeface="Arial" panose="020B0604020202020204" pitchFamily="34" charset="0"/>
              <a:buChar char="•"/>
            </a:pPr>
            <a:r>
              <a:rPr lang="en-US" sz="2400" b="1" dirty="0">
                <a:solidFill>
                  <a:srgbClr val="646569"/>
                </a:solidFill>
              </a:rPr>
              <a:t>Get Support</a:t>
            </a:r>
          </a:p>
          <a:p>
            <a:endParaRPr lang="en-US" dirty="0"/>
          </a:p>
        </p:txBody>
      </p:sp>
    </p:spTree>
    <p:extLst>
      <p:ext uri="{BB962C8B-B14F-4D97-AF65-F5344CB8AC3E}">
        <p14:creationId xmlns:p14="http://schemas.microsoft.com/office/powerpoint/2010/main" val="3355077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306EC-2749-4DB6-B2EB-710CD2629A03}"/>
              </a:ext>
            </a:extLst>
          </p:cNvPr>
          <p:cNvSpPr>
            <a:spLocks noGrp="1"/>
          </p:cNvSpPr>
          <p:nvPr>
            <p:ph type="body" idx="1"/>
          </p:nvPr>
        </p:nvSpPr>
        <p:spPr>
          <a:xfrm>
            <a:off x="114300" y="971550"/>
            <a:ext cx="6515100" cy="3505197"/>
          </a:xfrm>
        </p:spPr>
        <p:txBody>
          <a:bodyPr/>
          <a:lstStyle/>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Read Handout 7, </a:t>
            </a:r>
            <a:r>
              <a:rPr lang="en-US" altLang="en-US" sz="2400" b="1" i="1" dirty="0">
                <a:solidFill>
                  <a:srgbClr val="646569"/>
                </a:solidFill>
              </a:rPr>
              <a:t>“Joey”, “Jeryce” </a:t>
            </a:r>
            <a:r>
              <a:rPr lang="en-US" altLang="en-US" sz="2400" b="1" dirty="0">
                <a:solidFill>
                  <a:srgbClr val="646569"/>
                </a:solidFill>
              </a:rPr>
              <a:t>and </a:t>
            </a:r>
            <a:r>
              <a:rPr lang="en-US" altLang="en-US" sz="2400" b="1" i="1" dirty="0">
                <a:solidFill>
                  <a:srgbClr val="646569"/>
                </a:solidFill>
              </a:rPr>
              <a:t>“Karen” </a:t>
            </a:r>
            <a:r>
              <a:rPr lang="en-US" altLang="en-US" sz="2400" b="1" dirty="0">
                <a:solidFill>
                  <a:srgbClr val="646569"/>
                </a:solidFill>
              </a:rPr>
              <a:t>Case Examples and think about selecting effective discipline techniques for them. </a:t>
            </a:r>
          </a:p>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Read Handouts 10, 12, 13, and 14</a:t>
            </a:r>
          </a:p>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Complete Handout 11, Strengths/Needs Worksheet for Meeting 5</a:t>
            </a:r>
          </a:p>
          <a:p>
            <a:endParaRPr lang="en-US" dirty="0"/>
          </a:p>
        </p:txBody>
      </p:sp>
      <p:sp>
        <p:nvSpPr>
          <p:cNvPr id="3" name="Text Placeholder 2">
            <a:extLst>
              <a:ext uri="{FF2B5EF4-FFF2-40B4-BE49-F238E27FC236}">
                <a16:creationId xmlns:a16="http://schemas.microsoft.com/office/drawing/2014/main" id="{0F0B66E3-E250-4F99-9DA0-E0AEEF4B326D}"/>
              </a:ext>
            </a:extLst>
          </p:cNvPr>
          <p:cNvSpPr>
            <a:spLocks noGrp="1"/>
          </p:cNvSpPr>
          <p:nvPr>
            <p:ph type="body" idx="13"/>
          </p:nvPr>
        </p:nvSpPr>
        <p:spPr/>
        <p:txBody>
          <a:bodyPr/>
          <a:lstStyle/>
          <a:p>
            <a:r>
              <a:rPr lang="en-US" dirty="0"/>
              <a:t>Roadwork Reading </a:t>
            </a:r>
          </a:p>
        </p:txBody>
      </p:sp>
      <p:sp>
        <p:nvSpPr>
          <p:cNvPr id="4" name="Text Placeholder 1">
            <a:extLst>
              <a:ext uri="{FF2B5EF4-FFF2-40B4-BE49-F238E27FC236}">
                <a16:creationId xmlns:a16="http://schemas.microsoft.com/office/drawing/2014/main" id="{F58B6B55-CA54-4C7B-A04F-22501EA2FF27}"/>
              </a:ext>
            </a:extLst>
          </p:cNvPr>
          <p:cNvSpPr txBox="1">
            <a:spLocks/>
          </p:cNvSpPr>
          <p:nvPr/>
        </p:nvSpPr>
        <p:spPr>
          <a:xfrm>
            <a:off x="114300" y="1504950"/>
            <a:ext cx="6515100" cy="3076575"/>
          </a:xfrm>
          <a:prstGeom prst="rect">
            <a:avLst/>
          </a:prstGeom>
        </p:spPr>
        <p:txBody>
          <a:bodyPr anchor="t" anchorCtr="0"/>
          <a:lstStyle>
            <a:lvl1pPr marL="0" indent="0" algn="l" defTabSz="514313" rtl="0" eaLnBrk="1" latinLnBrk="0" hangingPunct="1">
              <a:spcBef>
                <a:spcPct val="20000"/>
              </a:spcBef>
              <a:buFont typeface="Arial" panose="020B0604020202020204" pitchFamily="34" charset="0"/>
              <a:buNone/>
              <a:defRPr sz="1800" b="1" kern="1200">
                <a:solidFill>
                  <a:srgbClr val="646569"/>
                </a:solidFill>
                <a:latin typeface="Arial" panose="020B0604020202020204" pitchFamily="34" charset="0"/>
                <a:ea typeface="+mn-ea"/>
                <a:cs typeface="Arial" panose="020B0604020202020204" pitchFamily="34" charset="0"/>
              </a:defRPr>
            </a:lvl1pPr>
            <a:lvl2pPr marL="257156" indent="0" algn="l" defTabSz="514313" rtl="0" eaLnBrk="1" latinLnBrk="0" hangingPunct="1">
              <a:spcBef>
                <a:spcPct val="20000"/>
              </a:spcBef>
              <a:buFont typeface="Arial" panose="020B0604020202020204" pitchFamily="34" charset="0"/>
              <a:buNone/>
              <a:defRPr sz="1013" kern="1200">
                <a:solidFill>
                  <a:schemeClr val="tx1">
                    <a:tint val="75000"/>
                  </a:schemeClr>
                </a:solidFill>
                <a:latin typeface="Arial" panose="020B0604020202020204" pitchFamily="34" charset="0"/>
                <a:ea typeface="+mn-ea"/>
                <a:cs typeface="Arial" panose="020B0604020202020204" pitchFamily="34" charset="0"/>
              </a:defRPr>
            </a:lvl2pPr>
            <a:lvl3pPr marL="514313" indent="0" algn="l" defTabSz="514313" rtl="0" eaLnBrk="1" latinLnBrk="0" hangingPunct="1">
              <a:spcBef>
                <a:spcPct val="20000"/>
              </a:spcBef>
              <a:buFont typeface="Arial" panose="020B0604020202020204" pitchFamily="34" charset="0"/>
              <a:buNone/>
              <a:defRPr sz="900" kern="1200">
                <a:solidFill>
                  <a:schemeClr val="tx1">
                    <a:tint val="75000"/>
                  </a:schemeClr>
                </a:solidFill>
                <a:latin typeface="Arial" panose="020B0604020202020204" pitchFamily="34" charset="0"/>
                <a:ea typeface="+mn-ea"/>
                <a:cs typeface="Arial" panose="020B0604020202020204" pitchFamily="34" charset="0"/>
              </a:defRPr>
            </a:lvl3pPr>
            <a:lvl4pPr marL="771468"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Arial" panose="020B0604020202020204" pitchFamily="34" charset="0"/>
                <a:ea typeface="+mn-ea"/>
                <a:cs typeface="Arial" panose="020B0604020202020204" pitchFamily="34" charset="0"/>
              </a:defRPr>
            </a:lvl4pPr>
            <a:lvl5pPr marL="1028624"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Arial" panose="020B0604020202020204" pitchFamily="34" charset="0"/>
                <a:ea typeface="+mn-ea"/>
                <a:cs typeface="Arial" panose="020B0604020202020204" pitchFamily="34" charset="0"/>
              </a:defRPr>
            </a:lvl5pPr>
            <a:lvl6pPr marL="1285779"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mn-lt"/>
                <a:ea typeface="+mn-ea"/>
                <a:cs typeface="+mn-cs"/>
              </a:defRPr>
            </a:lvl6pPr>
            <a:lvl7pPr marL="1542935"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mn-lt"/>
                <a:ea typeface="+mn-ea"/>
                <a:cs typeface="+mn-cs"/>
              </a:defRPr>
            </a:lvl7pPr>
            <a:lvl8pPr marL="1800090"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mn-lt"/>
                <a:ea typeface="+mn-ea"/>
                <a:cs typeface="+mn-cs"/>
              </a:defRPr>
            </a:lvl8pPr>
            <a:lvl9pPr marL="2057246"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mn-lt"/>
                <a:ea typeface="+mn-ea"/>
                <a:cs typeface="+mn-cs"/>
              </a:defRPr>
            </a:lvl9pPr>
          </a:lstStyle>
          <a:p>
            <a:pPr fontAlgn="auto">
              <a:spcAft>
                <a:spcPts val="0"/>
              </a:spcAft>
            </a:pPr>
            <a:endParaRPr lang="en-US" dirty="0"/>
          </a:p>
        </p:txBody>
      </p:sp>
    </p:spTree>
    <p:extLst>
      <p:ext uri="{BB962C8B-B14F-4D97-AF65-F5344CB8AC3E}">
        <p14:creationId xmlns:p14="http://schemas.microsoft.com/office/powerpoint/2010/main" val="3852263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8B683-A187-44B1-A8DF-13338C2DD700}"/>
              </a:ext>
            </a:extLst>
          </p:cNvPr>
          <p:cNvSpPr>
            <a:spLocks noGrp="1"/>
          </p:cNvSpPr>
          <p:nvPr>
            <p:ph type="body" idx="1"/>
          </p:nvPr>
        </p:nvSpPr>
        <p:spPr>
          <a:xfrm>
            <a:off x="152400" y="1581150"/>
            <a:ext cx="6477000" cy="2819403"/>
          </a:xfrm>
        </p:spPr>
        <p:txBody>
          <a:bodyPr/>
          <a:lstStyle/>
          <a:p>
            <a:r>
              <a:rPr lang="en-US" altLang="en-US" sz="4400" dirty="0">
                <a:solidFill>
                  <a:srgbClr val="0070C0"/>
                </a:solidFill>
              </a:rPr>
              <a:t>P</a:t>
            </a:r>
            <a:r>
              <a:rPr lang="en-US" altLang="en-US" sz="4400" dirty="0"/>
              <a:t>artnership</a:t>
            </a:r>
          </a:p>
          <a:p>
            <a:r>
              <a:rPr lang="en-US" altLang="en-US" sz="4400" dirty="0">
                <a:solidFill>
                  <a:srgbClr val="0070C0"/>
                </a:solidFill>
              </a:rPr>
              <a:t>I</a:t>
            </a:r>
            <a:r>
              <a:rPr lang="en-US" altLang="en-US" sz="4400" dirty="0"/>
              <a:t>n </a:t>
            </a:r>
          </a:p>
          <a:p>
            <a:r>
              <a:rPr lang="en-US" altLang="en-US" sz="4400" dirty="0">
                <a:solidFill>
                  <a:srgbClr val="0070C0"/>
                </a:solidFill>
              </a:rPr>
              <a:t>P</a:t>
            </a:r>
            <a:r>
              <a:rPr lang="en-US" altLang="en-US" sz="4400" dirty="0"/>
              <a:t>arenting Experience</a:t>
            </a:r>
          </a:p>
          <a:p>
            <a:endParaRPr lang="en-US" dirty="0"/>
          </a:p>
        </p:txBody>
      </p:sp>
      <p:sp>
        <p:nvSpPr>
          <p:cNvPr id="3" name="Text Placeholder 2">
            <a:extLst>
              <a:ext uri="{FF2B5EF4-FFF2-40B4-BE49-F238E27FC236}">
                <a16:creationId xmlns:a16="http://schemas.microsoft.com/office/drawing/2014/main" id="{89232671-D4C6-4553-BED2-066B45D563B0}"/>
              </a:ext>
            </a:extLst>
          </p:cNvPr>
          <p:cNvSpPr>
            <a:spLocks noGrp="1"/>
          </p:cNvSpPr>
          <p:nvPr>
            <p:ph type="body" idx="13"/>
          </p:nvPr>
        </p:nvSpPr>
        <p:spPr/>
        <p:txBody>
          <a:bodyPr/>
          <a:lstStyle/>
          <a:p>
            <a:r>
              <a:rPr lang="en-US" dirty="0"/>
              <a:t>It’s Time for a </a:t>
            </a:r>
            <a:r>
              <a:rPr lang="en-US" dirty="0">
                <a:solidFill>
                  <a:schemeClr val="accent1"/>
                </a:solidFill>
              </a:rPr>
              <a:t>PIP</a:t>
            </a:r>
            <a:r>
              <a:rPr lang="en-US" dirty="0"/>
              <a:t>!</a:t>
            </a:r>
          </a:p>
        </p:txBody>
      </p:sp>
    </p:spTree>
    <p:extLst>
      <p:ext uri="{BB962C8B-B14F-4D97-AF65-F5344CB8AC3E}">
        <p14:creationId xmlns:p14="http://schemas.microsoft.com/office/powerpoint/2010/main" val="268523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highlight>
                  <a:srgbClr val="FFFF00"/>
                </a:highlight>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382755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729A85E9-12C5-4BFE-AFE4-6D2232FBA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61" y="457722"/>
            <a:ext cx="3200400" cy="4679980"/>
          </a:xfrm>
          <a:prstGeom prst="rect">
            <a:avLst/>
          </a:prstGeom>
          <a:ln>
            <a:solidFill>
              <a:schemeClr val="tx1"/>
            </a:solidFill>
          </a:ln>
        </p:spPr>
      </p:pic>
      <p:sp>
        <p:nvSpPr>
          <p:cNvPr id="2" name="TextBox 1">
            <a:extLst>
              <a:ext uri="{FF2B5EF4-FFF2-40B4-BE49-F238E27FC236}">
                <a16:creationId xmlns:a16="http://schemas.microsoft.com/office/drawing/2014/main" id="{0515B2CC-2472-471B-8480-5D77ACB8DBFF}"/>
              </a:ext>
            </a:extLst>
          </p:cNvPr>
          <p:cNvSpPr txBox="1"/>
          <p:nvPr/>
        </p:nvSpPr>
        <p:spPr>
          <a:xfrm>
            <a:off x="76200" y="666750"/>
            <a:ext cx="1663661" cy="646331"/>
          </a:xfrm>
          <a:prstGeom prst="rect">
            <a:avLst/>
          </a:prstGeom>
          <a:noFill/>
        </p:spPr>
        <p:txBody>
          <a:bodyPr wrap="none" rtlCol="0">
            <a:spAutoFit/>
          </a:bodyPr>
          <a:lstStyle/>
          <a:p>
            <a:r>
              <a:rPr lang="en-US" b="1" dirty="0">
                <a:solidFill>
                  <a:schemeClr val="accent1"/>
                </a:solidFill>
              </a:rPr>
              <a:t>Let’s look at: </a:t>
            </a:r>
            <a:br>
              <a:rPr lang="en-US" b="1" dirty="0"/>
            </a:br>
            <a:r>
              <a:rPr lang="en-US" b="1" dirty="0">
                <a:solidFill>
                  <a:schemeClr val="tx2"/>
                </a:solidFill>
              </a:rPr>
              <a:t>Handout 1</a:t>
            </a:r>
          </a:p>
        </p:txBody>
      </p:sp>
    </p:spTree>
    <p:custDataLst>
      <p:tags r:id="rId1"/>
    </p:custDataLst>
    <p:extLst>
      <p:ext uri="{BB962C8B-B14F-4D97-AF65-F5344CB8AC3E}">
        <p14:creationId xmlns:p14="http://schemas.microsoft.com/office/powerpoint/2010/main" val="330885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6DAD9D7-FABF-4F3F-8FC8-47975211E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38150"/>
            <a:ext cx="3352800" cy="4573405"/>
          </a:xfrm>
          <a:prstGeom prst="rect">
            <a:avLst/>
          </a:prstGeom>
          <a:ln>
            <a:solidFill>
              <a:schemeClr val="tx1"/>
            </a:solidFill>
          </a:ln>
        </p:spPr>
      </p:pic>
    </p:spTree>
    <p:extLst>
      <p:ext uri="{BB962C8B-B14F-4D97-AF65-F5344CB8AC3E}">
        <p14:creationId xmlns:p14="http://schemas.microsoft.com/office/powerpoint/2010/main" val="200898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MASTER" val="Kge4UE8P"/>
  <p:tag name="ARTICULATE_DESIGN_ID_SECTION MASTER" val="77P8lO9T"/>
  <p:tag name="ARTICULATE_DESIGN_ID_CONTENT MASTER" val="SRzDWeLR"/>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21107</TotalTime>
  <Words>1444</Words>
  <Application>Microsoft Office PowerPoint</Application>
  <PresentationFormat>Custom</PresentationFormat>
  <Paragraphs>270</Paragraphs>
  <Slides>62</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62</vt:i4>
      </vt:variant>
    </vt:vector>
  </HeadingPairs>
  <TitlesOfParts>
    <vt:vector size="69" baseType="lpstr">
      <vt:lpstr>Arial</vt:lpstr>
      <vt:lpstr>Calibri</vt:lpstr>
      <vt:lpstr>Verdana</vt:lpstr>
      <vt:lpstr>Cover Master</vt:lpstr>
      <vt:lpstr>Section Master</vt:lpstr>
      <vt:lpstr>Content Master</vt:lpstr>
      <vt:lpstr>1_Content Master</vt:lpstr>
      <vt:lpstr>Online GPS II/MAPP</vt:lpstr>
      <vt:lpstr>Meeting 5  Helping Children and Youth Learn to Manage Their Behaviors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Shin, Helen (ACS Consultant)</cp:lastModifiedBy>
  <cp:revision>448</cp:revision>
  <cp:lastPrinted>2020-10-06T15:11:21Z</cp:lastPrinted>
  <dcterms:created xsi:type="dcterms:W3CDTF">2005-09-23T17:08:04Z</dcterms:created>
  <dcterms:modified xsi:type="dcterms:W3CDTF">2020-10-16T18:35:43Z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2EA143A5-853A-4231-A08B-6C0A1EFE312E</vt:lpwstr>
  </property>
  <property fmtid="{D5CDD505-2E9C-101B-9397-08002B2CF9AE}" pid="3" name="ArticulatePath">
    <vt:lpwstr>GPS II MAPP Meetings 1 - 10_021120_JD</vt:lpwstr>
  </property>
</Properties>
</file>